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8"/>
  </p:notesMasterIdLst>
  <p:sldIdLst>
    <p:sldId id="328" r:id="rId2"/>
    <p:sldId id="310" r:id="rId3"/>
    <p:sldId id="373" r:id="rId4"/>
    <p:sldId id="374" r:id="rId5"/>
    <p:sldId id="376" r:id="rId6"/>
    <p:sldId id="375" r:id="rId7"/>
    <p:sldId id="360" r:id="rId8"/>
    <p:sldId id="368" r:id="rId9"/>
    <p:sldId id="369" r:id="rId10"/>
    <p:sldId id="361" r:id="rId11"/>
    <p:sldId id="370" r:id="rId12"/>
    <p:sldId id="371" r:id="rId13"/>
    <p:sldId id="372" r:id="rId14"/>
    <p:sldId id="362" r:id="rId15"/>
    <p:sldId id="377" r:id="rId16"/>
    <p:sldId id="999" r:id="rId17"/>
    <p:sldId id="996" r:id="rId18"/>
    <p:sldId id="1000" r:id="rId19"/>
    <p:sldId id="1001" r:id="rId20"/>
    <p:sldId id="1002" r:id="rId21"/>
    <p:sldId id="1003" r:id="rId22"/>
    <p:sldId id="1004" r:id="rId23"/>
    <p:sldId id="1005" r:id="rId24"/>
    <p:sldId id="1006" r:id="rId25"/>
    <p:sldId id="1007" r:id="rId26"/>
    <p:sldId id="1009" r:id="rId27"/>
    <p:sldId id="1008" r:id="rId28"/>
    <p:sldId id="1010" r:id="rId29"/>
    <p:sldId id="1012" r:id="rId30"/>
    <p:sldId id="1013" r:id="rId31"/>
    <p:sldId id="1014" r:id="rId32"/>
    <p:sldId id="1016" r:id="rId33"/>
    <p:sldId id="1011" r:id="rId34"/>
    <p:sldId id="1017" r:id="rId35"/>
    <p:sldId id="1018" r:id="rId36"/>
    <p:sldId id="1020" r:id="rId37"/>
    <p:sldId id="1021" r:id="rId38"/>
    <p:sldId id="1024" r:id="rId39"/>
    <p:sldId id="1022" r:id="rId40"/>
    <p:sldId id="1025" r:id="rId41"/>
    <p:sldId id="1026" r:id="rId42"/>
    <p:sldId id="1027" r:id="rId43"/>
    <p:sldId id="1028" r:id="rId44"/>
    <p:sldId id="1029" r:id="rId45"/>
    <p:sldId id="1030" r:id="rId46"/>
    <p:sldId id="346" r:id="rId4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s" id="{FCEA663C-48B0-7640-ACFB-F74CC6B52896}">
          <p14:sldIdLst>
            <p14:sldId id="328"/>
          </p14:sldIdLst>
        </p14:section>
        <p14:section name="Main Pages" id="{2D6216EE-085B-1D4F-9148-1C95E9B04113}">
          <p14:sldIdLst>
            <p14:sldId id="310"/>
            <p14:sldId id="373"/>
            <p14:sldId id="374"/>
            <p14:sldId id="376"/>
            <p14:sldId id="375"/>
            <p14:sldId id="360"/>
            <p14:sldId id="368"/>
            <p14:sldId id="369"/>
            <p14:sldId id="361"/>
            <p14:sldId id="370"/>
            <p14:sldId id="371"/>
            <p14:sldId id="372"/>
            <p14:sldId id="362"/>
            <p14:sldId id="377"/>
            <p14:sldId id="999"/>
            <p14:sldId id="996"/>
            <p14:sldId id="1000"/>
            <p14:sldId id="1001"/>
            <p14:sldId id="1002"/>
            <p14:sldId id="1003"/>
            <p14:sldId id="1004"/>
            <p14:sldId id="1005"/>
            <p14:sldId id="1006"/>
            <p14:sldId id="1007"/>
            <p14:sldId id="1009"/>
            <p14:sldId id="1008"/>
            <p14:sldId id="1010"/>
            <p14:sldId id="1012"/>
            <p14:sldId id="1013"/>
            <p14:sldId id="1014"/>
            <p14:sldId id="1016"/>
            <p14:sldId id="1011"/>
            <p14:sldId id="1017"/>
            <p14:sldId id="1018"/>
            <p14:sldId id="1020"/>
            <p14:sldId id="1021"/>
            <p14:sldId id="1024"/>
            <p14:sldId id="1022"/>
            <p14:sldId id="1025"/>
            <p14:sldId id="1026"/>
            <p14:sldId id="1027"/>
            <p14:sldId id="1028"/>
            <p14:sldId id="1029"/>
            <p14:sldId id="1030"/>
          </p14:sldIdLst>
        </p14:section>
        <p14:section name="End Pages" id="{3602EDAD-CAB5-8D49-BB7B-9D76B042243D}">
          <p14:sldIdLst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21E"/>
    <a:srgbClr val="FFE08E"/>
    <a:srgbClr val="003ACC"/>
    <a:srgbClr val="FFF5CD"/>
    <a:srgbClr val="CCB471"/>
    <a:srgbClr val="110E25"/>
    <a:srgbClr val="176DEA"/>
    <a:srgbClr val="8BEEFF"/>
    <a:srgbClr val="01C2FF"/>
    <a:srgbClr val="0D8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449"/>
    <p:restoredTop sz="96296"/>
  </p:normalViewPr>
  <p:slideViewPr>
    <p:cSldViewPr snapToGrid="0" snapToObjects="1">
      <p:cViewPr varScale="1">
        <p:scale>
          <a:sx n="145" d="100"/>
          <a:sy n="145" d="100"/>
        </p:scale>
        <p:origin x="376" y="168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B1DD2-73B1-F14C-85CF-6D78FFDE7F84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E6FB5-F890-304F-A36B-54AA81FB8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92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452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3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67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65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828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474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610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646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437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635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265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871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921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815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841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91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270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2907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98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924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684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932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424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83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132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080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9424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6582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534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806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8641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0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0588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2879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8704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9419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7889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48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9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14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94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06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9E6FB5-F890-304F-A36B-54AA81FB8B0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84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79BA0-411E-A65B-876A-7611F71E3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E0D2E3-37C1-D763-45E1-5611DCB12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40A64-28A0-00A1-D917-2A896022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DA8E28-A781-8F75-66B2-59F3125B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558D9E-7590-D7A8-4C58-D3A2D81C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68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BACE5-BB05-C3A5-DD41-1733373E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ADC787-2CB8-7D05-7248-858F71956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3BAE0B-13F0-64F1-931E-30D57275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82812-101B-7090-50AB-7588FBD0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66155-AA2C-8FF1-D604-9C0D5E23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8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B54F11-0A84-1BDD-F8B1-4A6AB3407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E85FF9-1A4D-2103-8E70-27524A4F1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F23D07-ACD4-B405-AC0F-BCC39006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D1D5B-DEBA-3AA4-215A-3DDE74190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A6B24-E5D5-0134-836C-502AE8CB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38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ED183-9AEB-04E1-1030-33EF54C1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7279B3-8393-6458-8BB7-7ADA4E5B6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C40523-4510-EF74-45EE-D22BB79A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CB625F-5079-C90D-D8DF-CB7B6049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AA83B6-A404-5936-CC80-EC9668C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6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1A509-87DC-767E-1832-C7CC363AA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1884C6-3013-2458-0D68-A7902165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003E16-5D83-7B39-5E7A-9F01AC18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CCE9B-95D8-9316-C686-67A20911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337C9-1926-3AED-110C-23634C24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25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82984E-EC5B-9060-A2BD-594795B0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929E23-65B3-BB1A-8057-C43A937AF8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BCA964-7517-C44F-4089-D73C8C9A4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D9D7B3-96A9-1F31-FFD0-CED4EDBF8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48DED3-81A7-C95A-C099-288A4C2E9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EE3D20-8724-FA65-EF34-BC2B1AD6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78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5074E-293E-3A76-CAC2-6C5894148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44E037-C4FA-D65F-DD15-3EB27E8E3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5DBB3-1C4A-34AF-0037-C7D147D16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D213FB-DBAC-11C6-C232-49F21D795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6A2461-D4A7-7991-4932-4BC08454C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503503A-4F0A-0B84-8B95-C5532231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2E2AA5-B04B-511D-3F64-47B0E937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BCC1A9-C078-D857-B6FC-D2BE7A49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16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877D4-61ED-5225-4B61-2CBCB01D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96CAC9-68A8-6AA1-1060-7FB102AF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B4FA76-A58E-6266-E50F-6EE6783F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4F895F-D327-014B-C3DF-00E769390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20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5F5DA4-954D-7489-7260-247E2261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D1EA36-18D0-FCE9-0CEB-63DC27AEE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138B87-3BE8-E11A-4CA5-32AB35B12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97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72561-52A2-5966-54B8-EEDDAEB3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0A797C-423C-AC6B-D4D5-A9A8E00A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BE570D-2BFC-B862-DCD3-1F1B707F3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8C0C96-5EA3-6E15-1B27-D0789018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8A6578-8C97-AD3E-6C9F-9C52222A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18E633-B5FC-2FB9-CCBB-E727CBD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75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DECCB-440D-BA77-A255-47BA24D5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D359C9-E73A-60DA-395D-0BA533E81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F5D950-A285-52A7-3A70-B9D48FD5F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07823-E262-66FD-5E7C-73C230125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19CEFE-2C72-7E64-ED66-D17D5B33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100F73-52A0-70AA-D241-932B2663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3E1C1-A028-4D4E-A8C8-9214D2A1B6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84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B47216-A557-C48B-4C71-1A240DCE6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322E18-8D58-0C66-D787-DB415C990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DE747-9118-13EB-934F-B918F17AD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E4A8F-D894-394B-8106-7DD72FD6EB1F}" type="datetimeFigureOut">
              <a:rPr lang="ru-RU" smtClean="0"/>
              <a:t>05.12.2024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205960-BE43-11EA-5C91-829BA1B3E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9CC4A4-F428-D59F-9C65-A877CAF52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1440" y="3246437"/>
            <a:ext cx="478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LS Sector Regular" pitchFamily="2" charset="0"/>
                <a:cs typeface="ALS Sector Regular" pitchFamily="2" charset="0"/>
              </a:defRPr>
            </a:lvl1pPr>
          </a:lstStyle>
          <a:p>
            <a:fld id="{1363E1C1-A028-4D4E-A8C8-9214D2A1B6C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43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1.jpe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11" Type="http://schemas.openxmlformats.org/officeDocument/2006/relationships/image" Target="../media/image76.jpeg"/><Relationship Id="rId5" Type="http://schemas.openxmlformats.org/officeDocument/2006/relationships/image" Target="../media/image71.png"/><Relationship Id="rId15" Type="http://schemas.openxmlformats.org/officeDocument/2006/relationships/image" Target="../media/image80.jpeg"/><Relationship Id="rId10" Type="http://schemas.openxmlformats.org/officeDocument/2006/relationships/image" Target="../media/image75.png"/><Relationship Id="rId19" Type="http://schemas.openxmlformats.org/officeDocument/2006/relationships/image" Target="../media/image84.jpeg"/><Relationship Id="rId4" Type="http://schemas.openxmlformats.org/officeDocument/2006/relationships/image" Target="../media/image70.jpeg"/><Relationship Id="rId9" Type="http://schemas.openxmlformats.org/officeDocument/2006/relationships/image" Target="../media/image74.png"/><Relationship Id="rId1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16.png"/><Relationship Id="rId3" Type="http://schemas.openxmlformats.org/officeDocument/2006/relationships/image" Target="../media/image85.jpeg"/><Relationship Id="rId7" Type="http://schemas.openxmlformats.org/officeDocument/2006/relationships/image" Target="../media/image89.jp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6.png"/><Relationship Id="rId4" Type="http://schemas.microsoft.com/office/2007/relationships/hdphoto" Target="../media/hdphoto9.wdp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jpeg"/><Relationship Id="rId4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Relationship Id="rId9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11" Type="http://schemas.openxmlformats.org/officeDocument/2006/relationships/image" Target="../media/image164.png"/><Relationship Id="rId5" Type="http://schemas.openxmlformats.org/officeDocument/2006/relationships/image" Target="../media/image158.jpeg"/><Relationship Id="rId15" Type="http://schemas.openxmlformats.org/officeDocument/2006/relationships/image" Target="../media/image168.pn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microsoft.com/office/2007/relationships/hdphoto" Target="../media/hdphoto14.wdp"/><Relationship Id="rId3" Type="http://schemas.openxmlformats.org/officeDocument/2006/relationships/image" Target="../media/image180.jpeg"/><Relationship Id="rId7" Type="http://schemas.microsoft.com/office/2007/relationships/hdphoto" Target="../media/hdphoto13.wdp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png"/><Relationship Id="rId11" Type="http://schemas.openxmlformats.org/officeDocument/2006/relationships/image" Target="../media/image187.png"/><Relationship Id="rId5" Type="http://schemas.openxmlformats.org/officeDocument/2006/relationships/image" Target="../media/image182.png"/><Relationship Id="rId10" Type="http://schemas.openxmlformats.org/officeDocument/2006/relationships/image" Target="../media/image186.png"/><Relationship Id="rId4" Type="http://schemas.openxmlformats.org/officeDocument/2006/relationships/image" Target="../media/image181.png"/><Relationship Id="rId9" Type="http://schemas.openxmlformats.org/officeDocument/2006/relationships/image" Target="../media/image1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3" Type="http://schemas.openxmlformats.org/officeDocument/2006/relationships/image" Target="../media/image189.jpeg"/><Relationship Id="rId7" Type="http://schemas.openxmlformats.org/officeDocument/2006/relationships/image" Target="../media/image191.png"/><Relationship Id="rId12" Type="http://schemas.openxmlformats.org/officeDocument/2006/relationships/image" Target="../media/image1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png"/><Relationship Id="rId11" Type="http://schemas.openxmlformats.org/officeDocument/2006/relationships/image" Target="../media/image194.png"/><Relationship Id="rId5" Type="http://schemas.openxmlformats.org/officeDocument/2006/relationships/image" Target="../media/image190.png"/><Relationship Id="rId10" Type="http://schemas.microsoft.com/office/2007/relationships/hdphoto" Target="../media/hdphoto15.wdp"/><Relationship Id="rId4" Type="http://schemas.openxmlformats.org/officeDocument/2006/relationships/image" Target="../media/image181.png"/><Relationship Id="rId9" Type="http://schemas.openxmlformats.org/officeDocument/2006/relationships/image" Target="../media/image193.png"/><Relationship Id="rId14" Type="http://schemas.openxmlformats.org/officeDocument/2006/relationships/image" Target="../media/image19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89.jpe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203.png"/><Relationship Id="rId4" Type="http://schemas.openxmlformats.org/officeDocument/2006/relationships/image" Target="../media/image198.png"/><Relationship Id="rId9" Type="http://schemas.openxmlformats.org/officeDocument/2006/relationships/image" Target="../media/image1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2.jpeg"/><Relationship Id="rId18" Type="http://schemas.openxmlformats.org/officeDocument/2006/relationships/image" Target="../media/image217.jpeg"/><Relationship Id="rId3" Type="http://schemas.openxmlformats.org/officeDocument/2006/relationships/image" Target="../media/image180.jpeg"/><Relationship Id="rId7" Type="http://schemas.openxmlformats.org/officeDocument/2006/relationships/image" Target="../media/image206.jpeg"/><Relationship Id="rId12" Type="http://schemas.openxmlformats.org/officeDocument/2006/relationships/image" Target="../media/image211.jpeg"/><Relationship Id="rId17" Type="http://schemas.openxmlformats.org/officeDocument/2006/relationships/image" Target="../media/image216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2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jpeg"/><Relationship Id="rId11" Type="http://schemas.openxmlformats.org/officeDocument/2006/relationships/image" Target="../media/image210.png"/><Relationship Id="rId5" Type="http://schemas.microsoft.com/office/2007/relationships/hdphoto" Target="../media/hdphoto16.wdp"/><Relationship Id="rId15" Type="http://schemas.openxmlformats.org/officeDocument/2006/relationships/image" Target="../media/image214.jpeg"/><Relationship Id="rId10" Type="http://schemas.openxmlformats.org/officeDocument/2006/relationships/image" Target="../media/image209.jpeg"/><Relationship Id="rId19" Type="http://schemas.openxmlformats.org/officeDocument/2006/relationships/image" Target="../media/image218.png"/><Relationship Id="rId4" Type="http://schemas.openxmlformats.org/officeDocument/2006/relationships/image" Target="../media/image204.png"/><Relationship Id="rId9" Type="http://schemas.openxmlformats.org/officeDocument/2006/relationships/image" Target="../media/image208.jpeg"/><Relationship Id="rId14" Type="http://schemas.openxmlformats.org/officeDocument/2006/relationships/image" Target="../media/image213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2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1.png"/><Relationship Id="rId5" Type="http://schemas.openxmlformats.org/officeDocument/2006/relationships/image" Target="../media/image220.jpeg"/><Relationship Id="rId4" Type="http://schemas.openxmlformats.org/officeDocument/2006/relationships/image" Target="../media/image2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13" Type="http://schemas.openxmlformats.org/officeDocument/2006/relationships/image" Target="../media/image231.jpeg"/><Relationship Id="rId3" Type="http://schemas.openxmlformats.org/officeDocument/2006/relationships/image" Target="../media/image180.jpeg"/><Relationship Id="rId7" Type="http://schemas.openxmlformats.org/officeDocument/2006/relationships/image" Target="../media/image225.png"/><Relationship Id="rId12" Type="http://schemas.openxmlformats.org/officeDocument/2006/relationships/image" Target="../media/image230.jpe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4.png"/><Relationship Id="rId11" Type="http://schemas.openxmlformats.org/officeDocument/2006/relationships/image" Target="../media/image229.jpeg"/><Relationship Id="rId5" Type="http://schemas.openxmlformats.org/officeDocument/2006/relationships/image" Target="../media/image223.png"/><Relationship Id="rId15" Type="http://schemas.openxmlformats.org/officeDocument/2006/relationships/image" Target="../media/image233.jpeg"/><Relationship Id="rId10" Type="http://schemas.openxmlformats.org/officeDocument/2006/relationships/image" Target="../media/image228.png"/><Relationship Id="rId4" Type="http://schemas.openxmlformats.org/officeDocument/2006/relationships/image" Target="../media/image222.jpeg"/><Relationship Id="rId9" Type="http://schemas.openxmlformats.org/officeDocument/2006/relationships/image" Target="../media/image227.png"/><Relationship Id="rId14" Type="http://schemas.openxmlformats.org/officeDocument/2006/relationships/image" Target="../media/image2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80.jpeg"/><Relationship Id="rId7" Type="http://schemas.openxmlformats.org/officeDocument/2006/relationships/image" Target="../media/image2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Relationship Id="rId9" Type="http://schemas.openxmlformats.org/officeDocument/2006/relationships/image" Target="../media/image2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180.jpeg"/><Relationship Id="rId7" Type="http://schemas.openxmlformats.org/officeDocument/2006/relationships/image" Target="../media/image2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10" Type="http://schemas.microsoft.com/office/2007/relationships/hdphoto" Target="../media/hdphoto17.wdp"/><Relationship Id="rId4" Type="http://schemas.openxmlformats.org/officeDocument/2006/relationships/image" Target="../media/image242.png"/><Relationship Id="rId9" Type="http://schemas.openxmlformats.org/officeDocument/2006/relationships/image" Target="../media/image2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180.jpe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Relationship Id="rId9" Type="http://schemas.openxmlformats.org/officeDocument/2006/relationships/image" Target="../media/image2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10" Type="http://schemas.microsoft.com/office/2007/relationships/hdphoto" Target="../media/hdphoto5.wdp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gif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71ED838-C5F8-5BF8-527C-4FB20A960F4F}"/>
              </a:ext>
            </a:extLst>
          </p:cNvPr>
          <p:cNvSpPr/>
          <p:nvPr/>
        </p:nvSpPr>
        <p:spPr>
          <a:xfrm>
            <a:off x="401890" y="6331095"/>
            <a:ext cx="1717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76DEA"/>
              </a:buClr>
            </a:pPr>
            <a:r>
              <a:rPr lang="ru-RU" b="1" dirty="0">
                <a:solidFill>
                  <a:schemeClr val="bg1">
                    <a:alpha val="18244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Москва, </a:t>
            </a:r>
            <a:r>
              <a:rPr lang="en-US" b="1" dirty="0">
                <a:solidFill>
                  <a:schemeClr val="bg1">
                    <a:alpha val="18244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20</a:t>
            </a:r>
            <a:r>
              <a:rPr lang="ru-RU" b="1" dirty="0">
                <a:solidFill>
                  <a:schemeClr val="bg1">
                    <a:alpha val="18244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24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AC25DA0-FB7B-F5ED-1652-54BE4C90F804}"/>
              </a:ext>
            </a:extLst>
          </p:cNvPr>
          <p:cNvSpPr txBox="1">
            <a:spLocks/>
          </p:cNvSpPr>
          <p:nvPr/>
        </p:nvSpPr>
        <p:spPr>
          <a:xfrm>
            <a:off x="1668046" y="321237"/>
            <a:ext cx="8855898" cy="44950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bg1">
                    <a:lumMod val="95000"/>
                    <a:alpha val="58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Московский государственный технический университет им. Н.Э. Баумана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4FB85EC-22E5-F140-9E45-1A18C489A553}"/>
              </a:ext>
            </a:extLst>
          </p:cNvPr>
          <p:cNvSpPr txBox="1">
            <a:spLocks/>
          </p:cNvSpPr>
          <p:nvPr/>
        </p:nvSpPr>
        <p:spPr>
          <a:xfrm>
            <a:off x="2577792" y="795944"/>
            <a:ext cx="7036405" cy="1096726"/>
          </a:xfrm>
          <a:prstGeom prst="rect">
            <a:avLst/>
          </a:prstGeom>
        </p:spPr>
        <p:txBody>
          <a:bodyPr anchor="ctr">
            <a:no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Научно-учебный комплекс «</a:t>
            </a:r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ФУНДАМЕНТАЛЬНЫЕ НАУКИ</a:t>
            </a:r>
            <a:r>
              <a:rPr lang="ru-RU" sz="3200" dirty="0">
                <a:solidFill>
                  <a:schemeClr val="bg1">
                    <a:lumMod val="9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»</a:t>
            </a:r>
          </a:p>
        </p:txBody>
      </p:sp>
      <p:pic>
        <p:nvPicPr>
          <p:cNvPr id="19" name="Рисунок 18" descr="Изображение выглядит как эмблема, символ, герб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4FAACA3-5A9D-D59D-BC4A-642EDAB2B1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8176847" y="1617784"/>
            <a:ext cx="6153633" cy="615363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руг, снимок экрана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6501D06D-B156-4670-B10B-0CA33D588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771" y="5151866"/>
            <a:ext cx="1412632" cy="148003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екст, символ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F8559503-8963-9864-F446-4A2799203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86" y="1468316"/>
            <a:ext cx="3921368" cy="392136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графический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AB8D601-EA70-F425-D14F-76328C82B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01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11284-1497-5E9E-4624-1C09A4CF1D04}"/>
              </a:ext>
            </a:extLst>
          </p:cNvPr>
          <p:cNvSpPr txBox="1"/>
          <p:nvPr/>
        </p:nvSpPr>
        <p:spPr>
          <a:xfrm>
            <a:off x="7077808" y="5393388"/>
            <a:ext cx="30315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Кафедру возглавляет</a:t>
            </a:r>
          </a:p>
          <a:p>
            <a:pPr marL="0" indent="0" algn="r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доктор физико-математических наук, доцент </a:t>
            </a:r>
            <a:r>
              <a:rPr lang="ru-RU" sz="1600" dirty="0"/>
              <a:t> </a:t>
            </a:r>
          </a:p>
          <a:p>
            <a:pPr marL="0" indent="0" algn="r">
              <a:buNone/>
            </a:pPr>
            <a:r>
              <a:rPr lang="ru-RU" sz="1600" b="1" dirty="0">
                <a:solidFill>
                  <a:srgbClr val="003ACC"/>
                </a:solidFill>
              </a:rPr>
              <a:t>Савельева Инга Юрьевна</a:t>
            </a:r>
          </a:p>
        </p:txBody>
      </p:sp>
      <p:pic>
        <p:nvPicPr>
          <p:cNvPr id="10" name="Рисунок 9" descr="Изображение выглядит как человек, Человеческое лицо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BE2528FC-2A4C-9F78-E043-32216A483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523" y="4040574"/>
            <a:ext cx="1549400" cy="2324100"/>
          </a:xfrm>
          <a:prstGeom prst="rect">
            <a:avLst/>
          </a:prstGeom>
        </p:spPr>
      </p:pic>
      <p:pic>
        <p:nvPicPr>
          <p:cNvPr id="21" name="Объект 4">
            <a:extLst>
              <a:ext uri="{FF2B5EF4-FFF2-40B4-BE49-F238E27FC236}">
                <a16:creationId xmlns:a16="http://schemas.microsoft.com/office/drawing/2014/main" id="{1FC5A536-1B05-EF32-808A-8EFC724D57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7873" y="905450"/>
            <a:ext cx="1537433" cy="21912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5526649-C362-7C74-9F41-0D2091FFC8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7376" y="2795054"/>
            <a:ext cx="1101509" cy="3838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7AFD1E2-72D0-FE9D-8179-31E5124D8C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689" y="2689860"/>
            <a:ext cx="1019721" cy="546969"/>
          </a:xfrm>
          <a:prstGeom prst="rect">
            <a:avLst/>
          </a:prstGeom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40570B68-DD13-D27A-EAB9-7547CA479F5D}"/>
              </a:ext>
            </a:extLst>
          </p:cNvPr>
          <p:cNvSpPr txBox="1">
            <a:spLocks/>
          </p:cNvSpPr>
          <p:nvPr/>
        </p:nvSpPr>
        <p:spPr>
          <a:xfrm>
            <a:off x="3074400" y="450000"/>
            <a:ext cx="3044169" cy="3693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Ведущая научная школа: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7ED0C57C-FEAA-1705-05CE-A24234698BC9}"/>
              </a:ext>
            </a:extLst>
          </p:cNvPr>
          <p:cNvSpPr txBox="1">
            <a:spLocks/>
          </p:cNvSpPr>
          <p:nvPr/>
        </p:nvSpPr>
        <p:spPr>
          <a:xfrm>
            <a:off x="3128125" y="864010"/>
            <a:ext cx="6593351" cy="3569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 err="1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Термопрочность</a:t>
            </a:r>
            <a:r>
              <a:rPr lang="ru-RU" sz="16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 теплонапряженных элементов</a:t>
            </a:r>
            <a:r>
              <a:rPr lang="en-US" sz="16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 </a:t>
            </a:r>
            <a:r>
              <a:rPr lang="ru-RU" sz="16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конструкций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824FA436-3CBD-9040-FE7B-C285DF1A12E4}"/>
              </a:ext>
            </a:extLst>
          </p:cNvPr>
          <p:cNvSpPr txBox="1">
            <a:spLocks/>
          </p:cNvSpPr>
          <p:nvPr/>
        </p:nvSpPr>
        <p:spPr>
          <a:xfrm>
            <a:off x="3128125" y="1165230"/>
            <a:ext cx="6421713" cy="88028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638" indent="-261938">
              <a:buClr>
                <a:srgbClr val="003ACC"/>
              </a:buClr>
            </a:pPr>
            <a:r>
              <a:rPr lang="ru-RU" alt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Создание и развитие прикладных методов решения нелинейных задач </a:t>
            </a:r>
            <a:r>
              <a:rPr lang="ru-RU" altLang="ru-RU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термомеханики</a:t>
            </a:r>
            <a:endParaRPr lang="ru-RU" altLang="ru-RU" sz="1400" dirty="0">
              <a:solidFill>
                <a:schemeClr val="tx1">
                  <a:lumMod val="85000"/>
                  <a:lumOff val="15000"/>
                </a:schemeClr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8592E618-42DC-AFBB-8C50-FC57D6D25B26}"/>
              </a:ext>
            </a:extLst>
          </p:cNvPr>
          <p:cNvSpPr txBox="1">
            <a:spLocks/>
          </p:cNvSpPr>
          <p:nvPr/>
        </p:nvSpPr>
        <p:spPr>
          <a:xfrm>
            <a:off x="3250727" y="3784637"/>
            <a:ext cx="6743698" cy="24047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  <a:buClr>
                <a:srgbClr val="003ACC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9 грантов для молодых кандидатов наук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rgbClr val="003ACC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31 грант РФФИ, в том числе 9 молодежных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rgbClr val="003ACC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7 грантов РНФ, в том числе 1 молодежный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rgbClr val="003ACC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5 стипендий Президента для студентов и аспирантов, ведущих исследования по перспективным направлениям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rgbClr val="003ACC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9 проектов в рамках гос. задания вузам 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rgbClr val="003ACC"/>
              </a:buClr>
              <a:buSzPct val="85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2 проекта, поддержанных ФПИ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FD00179E-1D03-8CE8-A327-8A4B1339A63D}"/>
              </a:ext>
            </a:extLst>
          </p:cNvPr>
          <p:cNvSpPr txBox="1">
            <a:spLocks/>
          </p:cNvSpPr>
          <p:nvPr/>
        </p:nvSpPr>
        <p:spPr>
          <a:xfrm>
            <a:off x="3128125" y="3431715"/>
            <a:ext cx="2967875" cy="338554"/>
          </a:xfrm>
          <a:prstGeom prst="rect">
            <a:avLst/>
          </a:prstGeom>
        </p:spPr>
        <p:txBody>
          <a:bodyPr vert="horz" lIns="91440" tIns="45720" rIns="91440" bIns="4572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6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за предшествующие 5 лет:</a:t>
            </a:r>
          </a:p>
        </p:txBody>
      </p:sp>
      <p:sp>
        <p:nvSpPr>
          <p:cNvPr id="22" name="Объект 3">
            <a:extLst>
              <a:ext uri="{FF2B5EF4-FFF2-40B4-BE49-F238E27FC236}">
                <a16:creationId xmlns:a16="http://schemas.microsoft.com/office/drawing/2014/main" id="{A23EA636-443D-FF4E-C719-25F46ED607F0}"/>
              </a:ext>
            </a:extLst>
          </p:cNvPr>
          <p:cNvSpPr txBox="1">
            <a:spLocks/>
          </p:cNvSpPr>
          <p:nvPr/>
        </p:nvSpPr>
        <p:spPr>
          <a:xfrm>
            <a:off x="3108268" y="1895304"/>
            <a:ext cx="7001083" cy="110241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Основатель и руководитель ведущей научной школы – </a:t>
            </a: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признанный в России и за рубежом специалист в области </a:t>
            </a:r>
            <a:r>
              <a:rPr lang="ru-RU" altLang="ru-RU" sz="1400" dirty="0" err="1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термопрочности</a:t>
            </a: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 теплонапряженных элементов конструкций, л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ауреат премии «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Профессор года – 2021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»,</a:t>
            </a:r>
            <a:r>
              <a:rPr lang="ru-RU" sz="1400" dirty="0">
                <a:solidFill>
                  <a:srgbClr val="000000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д.т.н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, профессор </a:t>
            </a:r>
            <a:r>
              <a:rPr lang="ru-RU" sz="14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Владимир Степанович Зарубин</a:t>
            </a:r>
            <a:endParaRPr lang="ru-RU" altLang="ru-RU" sz="1400" dirty="0">
              <a:solidFill>
                <a:srgbClr val="000000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sp>
        <p:nvSpPr>
          <p:cNvPr id="33" name="Параллелограмм 32">
            <a:extLst>
              <a:ext uri="{FF2B5EF4-FFF2-40B4-BE49-F238E27FC236}">
                <a16:creationId xmlns:a16="http://schemas.microsoft.com/office/drawing/2014/main" id="{12626A97-184D-F06A-8C28-6CFA5C0F940B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3FF33667-8526-51E8-E75D-D8D2784AEE45}"/>
              </a:ext>
            </a:extLst>
          </p:cNvPr>
          <p:cNvSpPr txBox="1">
            <a:spLocks/>
          </p:cNvSpPr>
          <p:nvPr/>
        </p:nvSpPr>
        <p:spPr>
          <a:xfrm>
            <a:off x="288000" y="1973461"/>
            <a:ext cx="2259654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Прикладная математика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ФН-2</a:t>
            </a:r>
          </a:p>
        </p:txBody>
      </p:sp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BD483727-0609-EC41-55EB-0F709ABAC0F4}"/>
              </a:ext>
            </a:extLst>
          </p:cNvPr>
          <p:cNvSpPr txBox="1">
            <a:spLocks/>
          </p:cNvSpPr>
          <p:nvPr/>
        </p:nvSpPr>
        <p:spPr>
          <a:xfrm>
            <a:off x="288001" y="4558530"/>
            <a:ext cx="1372358" cy="14728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состав: </a:t>
            </a:r>
            <a:endParaRPr lang="en-US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из них:</a:t>
            </a: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профессоров</a:t>
            </a:r>
            <a:r>
              <a:rPr lang="en-US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 </a:t>
            </a:r>
            <a:endParaRPr lang="ru-RU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доцентов</a:t>
            </a:r>
          </a:p>
        </p:txBody>
      </p:sp>
      <p:sp>
        <p:nvSpPr>
          <p:cNvPr id="37" name="Подзаголовок 2">
            <a:extLst>
              <a:ext uri="{FF2B5EF4-FFF2-40B4-BE49-F238E27FC236}">
                <a16:creationId xmlns:a16="http://schemas.microsoft.com/office/drawing/2014/main" id="{1B471A37-A909-682F-5882-D59C87474E76}"/>
              </a:ext>
            </a:extLst>
          </p:cNvPr>
          <p:cNvSpPr txBox="1">
            <a:spLocks/>
          </p:cNvSpPr>
          <p:nvPr/>
        </p:nvSpPr>
        <p:spPr>
          <a:xfrm>
            <a:off x="1659996" y="4535882"/>
            <a:ext cx="577362" cy="372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74</a:t>
            </a: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FD9DFD58-8C7A-8D1D-52CB-7F21399B1AC0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277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39" name="Подзаголовок 2">
            <a:extLst>
              <a:ext uri="{FF2B5EF4-FFF2-40B4-BE49-F238E27FC236}">
                <a16:creationId xmlns:a16="http://schemas.microsoft.com/office/drawing/2014/main" id="{CB6BD23D-8BE1-163F-92EF-F505E401F12C}"/>
              </a:ext>
            </a:extLst>
          </p:cNvPr>
          <p:cNvSpPr txBox="1">
            <a:spLocks/>
          </p:cNvSpPr>
          <p:nvPr/>
        </p:nvSpPr>
        <p:spPr>
          <a:xfrm>
            <a:off x="1659996" y="5243757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1</a:t>
            </a: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2</a:t>
            </a:r>
          </a:p>
        </p:txBody>
      </p:sp>
      <p:sp>
        <p:nvSpPr>
          <p:cNvPr id="41" name="Подзаголовок 2">
            <a:extLst>
              <a:ext uri="{FF2B5EF4-FFF2-40B4-BE49-F238E27FC236}">
                <a16:creationId xmlns:a16="http://schemas.microsoft.com/office/drawing/2014/main" id="{776D4A0E-0C5D-8ACD-713B-D0F36C76EA5A}"/>
              </a:ext>
            </a:extLst>
          </p:cNvPr>
          <p:cNvSpPr txBox="1">
            <a:spLocks/>
          </p:cNvSpPr>
          <p:nvPr/>
        </p:nvSpPr>
        <p:spPr>
          <a:xfrm>
            <a:off x="1659996" y="5612057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16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FAC9C86C-AFD2-94D8-E9EE-10480EF7D6F3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</p:spTree>
    <p:extLst>
      <p:ext uri="{BB962C8B-B14F-4D97-AF65-F5344CB8AC3E}">
        <p14:creationId xmlns:p14="http://schemas.microsoft.com/office/powerpoint/2010/main" val="4037684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4B53270-5148-561F-4B5E-008784482FC0}"/>
              </a:ext>
            </a:extLst>
          </p:cNvPr>
          <p:cNvSpPr txBox="1">
            <a:spLocks/>
          </p:cNvSpPr>
          <p:nvPr/>
        </p:nvSpPr>
        <p:spPr>
          <a:xfrm>
            <a:off x="3074400" y="450000"/>
            <a:ext cx="8534400" cy="3693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Основные научные направления кафедры ФН-2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6B2666-23FF-1DA4-6BE7-BD645B2209DC}"/>
              </a:ext>
            </a:extLst>
          </p:cNvPr>
          <p:cNvSpPr/>
          <p:nvPr/>
        </p:nvSpPr>
        <p:spPr>
          <a:xfrm>
            <a:off x="3123750" y="935776"/>
            <a:ext cx="27934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Оценка критических ситуаций в технических устройствах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4CC84E-5337-771C-0C43-A343179E3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8292" y="1747026"/>
            <a:ext cx="1721853" cy="1304783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65E8DBA-C2DE-9CFC-81EF-9D7791D94BF5}"/>
              </a:ext>
            </a:extLst>
          </p:cNvPr>
          <p:cNvSpPr/>
          <p:nvPr/>
        </p:nvSpPr>
        <p:spPr>
          <a:xfrm>
            <a:off x="5361313" y="939567"/>
            <a:ext cx="26296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Оценка эффективных свойств перспективных материалов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2729169-86BF-C896-6F3F-89121BB57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152" y="1690221"/>
            <a:ext cx="1721854" cy="151874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036821-D480-47CF-5096-5771887B1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520" y="5689239"/>
            <a:ext cx="1674091" cy="1029808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30AA549-882A-57E5-A93E-189493807AC5}"/>
              </a:ext>
            </a:extLst>
          </p:cNvPr>
          <p:cNvSpPr/>
          <p:nvPr/>
        </p:nvSpPr>
        <p:spPr>
          <a:xfrm>
            <a:off x="3250404" y="5177813"/>
            <a:ext cx="1984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Термомеханика новых материалов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45C3C98-C2A6-EC9A-DEC7-1174C20920B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030" y="5662345"/>
            <a:ext cx="1611369" cy="1045587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F81FB30-036D-5CED-0ED5-3B9E3791607D}"/>
              </a:ext>
            </a:extLst>
          </p:cNvPr>
          <p:cNvSpPr/>
          <p:nvPr/>
        </p:nvSpPr>
        <p:spPr>
          <a:xfrm>
            <a:off x="5653193" y="5074283"/>
            <a:ext cx="1984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Моделирование в аэрогидроупругости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E894C53-81BF-1C92-2359-A4AF71CC2D8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62353" y="1656468"/>
            <a:ext cx="1661711" cy="1177096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59691E0-113A-C79C-178D-06E4FB71374B}"/>
              </a:ext>
            </a:extLst>
          </p:cNvPr>
          <p:cNvSpPr/>
          <p:nvPr/>
        </p:nvSpPr>
        <p:spPr>
          <a:xfrm>
            <a:off x="7811428" y="939567"/>
            <a:ext cx="1984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Астрофизика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0C90B8D-3643-35A8-0FD6-542B1D3254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2" t="18469" r="12149" b="11124"/>
          <a:stretch/>
        </p:blipFill>
        <p:spPr>
          <a:xfrm>
            <a:off x="9937931" y="1581097"/>
            <a:ext cx="2011260" cy="1225206"/>
          </a:xfrm>
          <a:prstGeom prst="rect">
            <a:avLst/>
          </a:prstGeom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FD07808-219B-9C09-8DE2-41BE7D645CC3}"/>
              </a:ext>
            </a:extLst>
          </p:cNvPr>
          <p:cNvSpPr/>
          <p:nvPr/>
        </p:nvSpPr>
        <p:spPr>
          <a:xfrm>
            <a:off x="10034299" y="939567"/>
            <a:ext cx="1784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Прогноз развития эпидемии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EC158C2-780F-2B9D-EBFD-F6F524BCD9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5836" y="3824257"/>
            <a:ext cx="2225315" cy="1199107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751C15CD-8C4A-CED6-6258-C424337B697B}"/>
              </a:ext>
            </a:extLst>
          </p:cNvPr>
          <p:cNvSpPr/>
          <p:nvPr/>
        </p:nvSpPr>
        <p:spPr>
          <a:xfrm>
            <a:off x="5504219" y="3278364"/>
            <a:ext cx="2307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Моделирование систем </a:t>
            </a:r>
            <a:b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</a:b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взрывного типа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7E40108-136F-E09E-D90F-919141678E9D}"/>
              </a:ext>
            </a:extLst>
          </p:cNvPr>
          <p:cNvSpPr/>
          <p:nvPr/>
        </p:nvSpPr>
        <p:spPr>
          <a:xfrm>
            <a:off x="3091309" y="3239488"/>
            <a:ext cx="2061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Суперкомпьютерные технологии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2AA2AD6-4485-6EF9-B26C-8B1528E4AA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7553" y="3801584"/>
            <a:ext cx="1847274" cy="119910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5A0C180-E017-1AFD-CFD6-022B47355F4B}"/>
              </a:ext>
            </a:extLst>
          </p:cNvPr>
          <p:cNvSpPr txBox="1"/>
          <p:nvPr/>
        </p:nvSpPr>
        <p:spPr>
          <a:xfrm>
            <a:off x="8110180" y="3932025"/>
            <a:ext cx="4128411" cy="237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buClr>
                <a:srgbClr val="1807B9"/>
              </a:buClr>
              <a:buSzPct val="100000"/>
            </a:pPr>
            <a:r>
              <a:rPr lang="ru-RU" sz="13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- 9 грантов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для молодых кандидатов наук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1807B9"/>
              </a:buClr>
              <a:buSzPct val="100000"/>
            </a:pPr>
            <a:r>
              <a:rPr lang="ru-RU" sz="13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- 31 грант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РФФИ, в том числе </a:t>
            </a: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9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 молодежных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1807B9"/>
              </a:buClr>
              <a:buSzPct val="100000"/>
            </a:pPr>
            <a:r>
              <a:rPr lang="ru-RU" sz="13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- 7 грантов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РНФ, в том числе </a:t>
            </a:r>
            <a:r>
              <a:rPr lang="ru-RU" sz="1300" b="1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1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 молодежный</a:t>
            </a:r>
          </a:p>
          <a:p>
            <a:pPr marL="134938" indent="-127000">
              <a:lnSpc>
                <a:spcPct val="120000"/>
              </a:lnSpc>
              <a:spcBef>
                <a:spcPts val="600"/>
              </a:spcBef>
              <a:buClr>
                <a:srgbClr val="1807B9"/>
              </a:buClr>
              <a:buSzPct val="100000"/>
            </a:pPr>
            <a:r>
              <a:rPr lang="ru-RU" sz="13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- 5 стипендий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Президента для студентов и  аспирантов, выполняющих исследования по перспективным направлениям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1807B9"/>
              </a:buClr>
              <a:buSzPct val="100000"/>
            </a:pPr>
            <a:r>
              <a:rPr lang="ru-RU" sz="13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- 9 проектов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 рамках гос. задания вузам 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1807B9"/>
              </a:buClr>
              <a:buSzPct val="100000"/>
            </a:pPr>
            <a:r>
              <a:rPr lang="ru-RU" sz="1300" b="1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- 2 проекта</a:t>
            </a:r>
            <a:r>
              <a:rPr lang="ru-RU" sz="1300" dirty="0">
                <a:solidFill>
                  <a:schemeClr val="tx1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 </a:t>
            </a:r>
            <a:r>
              <a:rPr lang="ru-RU" sz="13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поддержанных ФПИ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4B09E1EA-31A0-257C-7FD3-971C7AE7F205}"/>
              </a:ext>
            </a:extLst>
          </p:cNvPr>
          <p:cNvSpPr txBox="1">
            <a:spLocks/>
          </p:cNvSpPr>
          <p:nvPr/>
        </p:nvSpPr>
        <p:spPr>
          <a:xfrm>
            <a:off x="8216773" y="3479002"/>
            <a:ext cx="1372833" cy="3693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за 5 лет: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4F6DDA16-B48B-5344-3D0E-49CC0EDB1CB2}"/>
              </a:ext>
            </a:extLst>
          </p:cNvPr>
          <p:cNvCxnSpPr>
            <a:cxnSpLocks/>
          </p:cNvCxnSpPr>
          <p:nvPr/>
        </p:nvCxnSpPr>
        <p:spPr>
          <a:xfrm>
            <a:off x="3250404" y="3239488"/>
            <a:ext cx="2110909" cy="0"/>
          </a:xfrm>
          <a:prstGeom prst="line">
            <a:avLst/>
          </a:prstGeom>
          <a:ln w="15875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3B800E53-6C40-E170-8D1A-5429DD362300}"/>
              </a:ext>
            </a:extLst>
          </p:cNvPr>
          <p:cNvCxnSpPr>
            <a:cxnSpLocks/>
          </p:cNvCxnSpPr>
          <p:nvPr/>
        </p:nvCxnSpPr>
        <p:spPr>
          <a:xfrm>
            <a:off x="5504219" y="1373168"/>
            <a:ext cx="0" cy="1766789"/>
          </a:xfrm>
          <a:prstGeom prst="line">
            <a:avLst/>
          </a:prstGeom>
          <a:ln w="19050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C9F0F695-FC5B-646E-441D-784E64A771D3}"/>
              </a:ext>
            </a:extLst>
          </p:cNvPr>
          <p:cNvCxnSpPr/>
          <p:nvPr/>
        </p:nvCxnSpPr>
        <p:spPr>
          <a:xfrm>
            <a:off x="9874770" y="1373168"/>
            <a:ext cx="0" cy="1766789"/>
          </a:xfrm>
          <a:prstGeom prst="line">
            <a:avLst/>
          </a:prstGeom>
          <a:ln w="19050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E8B86D93-A33B-4C97-E7BE-4B1AC8354089}"/>
              </a:ext>
            </a:extLst>
          </p:cNvPr>
          <p:cNvCxnSpPr>
            <a:cxnSpLocks/>
          </p:cNvCxnSpPr>
          <p:nvPr/>
        </p:nvCxnSpPr>
        <p:spPr>
          <a:xfrm>
            <a:off x="7811428" y="1373168"/>
            <a:ext cx="0" cy="1766789"/>
          </a:xfrm>
          <a:prstGeom prst="line">
            <a:avLst/>
          </a:prstGeom>
          <a:ln w="19050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D89F096A-F418-502E-4896-4C24E0E3E03B}"/>
              </a:ext>
            </a:extLst>
          </p:cNvPr>
          <p:cNvCxnSpPr>
            <a:cxnSpLocks/>
          </p:cNvCxnSpPr>
          <p:nvPr/>
        </p:nvCxnSpPr>
        <p:spPr>
          <a:xfrm>
            <a:off x="5504219" y="3358662"/>
            <a:ext cx="0" cy="1620015"/>
          </a:xfrm>
          <a:prstGeom prst="line">
            <a:avLst/>
          </a:prstGeom>
          <a:ln w="19050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06E7EB3D-DC25-A73A-EE72-CE26BEE56A7B}"/>
              </a:ext>
            </a:extLst>
          </p:cNvPr>
          <p:cNvCxnSpPr>
            <a:cxnSpLocks/>
          </p:cNvCxnSpPr>
          <p:nvPr/>
        </p:nvCxnSpPr>
        <p:spPr>
          <a:xfrm>
            <a:off x="7811428" y="3358662"/>
            <a:ext cx="0" cy="1620015"/>
          </a:xfrm>
          <a:prstGeom prst="line">
            <a:avLst/>
          </a:prstGeom>
          <a:ln w="19050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C11193CB-996A-7E25-E5F3-809522411615}"/>
              </a:ext>
            </a:extLst>
          </p:cNvPr>
          <p:cNvCxnSpPr>
            <a:cxnSpLocks/>
          </p:cNvCxnSpPr>
          <p:nvPr/>
        </p:nvCxnSpPr>
        <p:spPr>
          <a:xfrm>
            <a:off x="5653193" y="3228530"/>
            <a:ext cx="1993813" cy="0"/>
          </a:xfrm>
          <a:prstGeom prst="line">
            <a:avLst/>
          </a:prstGeom>
          <a:ln w="15875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202A61DD-68AE-B3E6-3555-DD51D641BB70}"/>
              </a:ext>
            </a:extLst>
          </p:cNvPr>
          <p:cNvCxnSpPr>
            <a:cxnSpLocks/>
          </p:cNvCxnSpPr>
          <p:nvPr/>
        </p:nvCxnSpPr>
        <p:spPr>
          <a:xfrm>
            <a:off x="7914095" y="3222222"/>
            <a:ext cx="1809969" cy="0"/>
          </a:xfrm>
          <a:prstGeom prst="line">
            <a:avLst/>
          </a:prstGeom>
          <a:ln w="15875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FF833E72-6ED4-1543-5FF1-7A0570F83CAF}"/>
              </a:ext>
            </a:extLst>
          </p:cNvPr>
          <p:cNvCxnSpPr>
            <a:cxnSpLocks/>
          </p:cNvCxnSpPr>
          <p:nvPr/>
        </p:nvCxnSpPr>
        <p:spPr>
          <a:xfrm>
            <a:off x="10038576" y="3208969"/>
            <a:ext cx="1809969" cy="0"/>
          </a:xfrm>
          <a:prstGeom prst="line">
            <a:avLst/>
          </a:prstGeom>
          <a:ln w="15875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CA9CEE82-882F-802F-B849-210F42DBA0C1}"/>
              </a:ext>
            </a:extLst>
          </p:cNvPr>
          <p:cNvCxnSpPr>
            <a:cxnSpLocks/>
          </p:cNvCxnSpPr>
          <p:nvPr/>
        </p:nvCxnSpPr>
        <p:spPr>
          <a:xfrm>
            <a:off x="5504219" y="5212900"/>
            <a:ext cx="0" cy="1372039"/>
          </a:xfrm>
          <a:prstGeom prst="line">
            <a:avLst/>
          </a:prstGeom>
          <a:ln w="19050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D023997C-6D0C-2F16-6CD0-3CC9C8EFF13D}"/>
              </a:ext>
            </a:extLst>
          </p:cNvPr>
          <p:cNvCxnSpPr>
            <a:cxnSpLocks/>
          </p:cNvCxnSpPr>
          <p:nvPr/>
        </p:nvCxnSpPr>
        <p:spPr>
          <a:xfrm>
            <a:off x="7811428" y="5212900"/>
            <a:ext cx="0" cy="1372039"/>
          </a:xfrm>
          <a:prstGeom prst="line">
            <a:avLst/>
          </a:prstGeom>
          <a:ln w="19050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1E8BC7C7-13F5-3FD2-E1FE-269AA565A776}"/>
              </a:ext>
            </a:extLst>
          </p:cNvPr>
          <p:cNvCxnSpPr>
            <a:cxnSpLocks/>
          </p:cNvCxnSpPr>
          <p:nvPr/>
        </p:nvCxnSpPr>
        <p:spPr>
          <a:xfrm>
            <a:off x="3250404" y="5111617"/>
            <a:ext cx="2101110" cy="0"/>
          </a:xfrm>
          <a:prstGeom prst="line">
            <a:avLst/>
          </a:prstGeom>
          <a:ln w="15875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565AD615-2167-4384-1ABB-B41408377D03}"/>
              </a:ext>
            </a:extLst>
          </p:cNvPr>
          <p:cNvCxnSpPr>
            <a:cxnSpLocks/>
          </p:cNvCxnSpPr>
          <p:nvPr/>
        </p:nvCxnSpPr>
        <p:spPr>
          <a:xfrm>
            <a:off x="5643394" y="5109126"/>
            <a:ext cx="1993813" cy="0"/>
          </a:xfrm>
          <a:prstGeom prst="line">
            <a:avLst/>
          </a:prstGeom>
          <a:ln w="15875"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>
            <a:extLst>
              <a:ext uri="{FF2B5EF4-FFF2-40B4-BE49-F238E27FC236}">
                <a16:creationId xmlns:a16="http://schemas.microsoft.com/office/drawing/2014/main" id="{FD4750D1-9527-BD7D-B22E-6563E63D7280}"/>
              </a:ext>
            </a:extLst>
          </p:cNvPr>
          <p:cNvCxnSpPr>
            <a:cxnSpLocks/>
          </p:cNvCxnSpPr>
          <p:nvPr/>
        </p:nvCxnSpPr>
        <p:spPr>
          <a:xfrm>
            <a:off x="8301163" y="3796379"/>
            <a:ext cx="3491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араллелограмм 44">
            <a:extLst>
              <a:ext uri="{FF2B5EF4-FFF2-40B4-BE49-F238E27FC236}">
                <a16:creationId xmlns:a16="http://schemas.microsoft.com/office/drawing/2014/main" id="{4A29E4AD-A300-1F55-DD79-B5C4585A8329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A1BBD333-C02E-1E1E-988A-4BE12E43C5C7}"/>
              </a:ext>
            </a:extLst>
          </p:cNvPr>
          <p:cNvSpPr txBox="1">
            <a:spLocks/>
          </p:cNvSpPr>
          <p:nvPr/>
        </p:nvSpPr>
        <p:spPr>
          <a:xfrm>
            <a:off x="288000" y="1973461"/>
            <a:ext cx="2259654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Прикладная математика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ФН-2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24F8A7D2-6DDB-617A-C5CF-F69E7F60B046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277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DE897D65-ADB8-1DD7-B439-92359D75E5E2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2537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научные направления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2870D6AE-ABE1-CEF7-8EF2-349E557367F3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</p:spTree>
    <p:extLst>
      <p:ext uri="{BB962C8B-B14F-4D97-AF65-F5344CB8AC3E}">
        <p14:creationId xmlns:p14="http://schemas.microsoft.com/office/powerpoint/2010/main" val="1461475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4B53270-5148-561F-4B5E-008784482FC0}"/>
              </a:ext>
            </a:extLst>
          </p:cNvPr>
          <p:cNvSpPr txBox="1">
            <a:spLocks/>
          </p:cNvSpPr>
          <p:nvPr/>
        </p:nvSpPr>
        <p:spPr>
          <a:xfrm>
            <a:off x="3074400" y="450000"/>
            <a:ext cx="8534400" cy="3693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Филиалы кафедры ФН-2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2CA953F-D40B-8100-0006-FDB69042A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2296" y="2202423"/>
            <a:ext cx="1110573" cy="103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C6CB9FA-04DA-9F04-B967-85067DFA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6178" y="1489951"/>
            <a:ext cx="2249721" cy="162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4FC93CC-79F0-E537-E15E-7ACDC9E1AA16}"/>
              </a:ext>
            </a:extLst>
          </p:cNvPr>
          <p:cNvSpPr/>
          <p:nvPr/>
        </p:nvSpPr>
        <p:spPr>
          <a:xfrm>
            <a:off x="8418603" y="3277183"/>
            <a:ext cx="20648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1807B9"/>
              </a:buClr>
              <a:buSzPct val="80000"/>
              <a:defRPr/>
            </a:pPr>
            <a: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Расчет </a:t>
            </a:r>
            <a:r>
              <a:rPr lang="ru-RU" sz="1200" i="1" dirty="0" err="1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рельсотрона</a:t>
            </a:r>
            <a:endParaRPr lang="ru-RU" sz="1200" i="1" dirty="0">
              <a:solidFill>
                <a:prstClr val="black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16" name="Picture 3" descr="D:\users\Мое\Сотрудничество\ВНИИНМ\2011\1284628609_tvel.jpg">
            <a:extLst>
              <a:ext uri="{FF2B5EF4-FFF2-40B4-BE49-F238E27FC236}">
                <a16:creationId xmlns:a16="http://schemas.microsoft.com/office/drawing/2014/main" id="{4E0D8EA2-6603-0275-B78A-A515B671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3986" y="1580869"/>
            <a:ext cx="1914139" cy="1296829"/>
          </a:xfrm>
          <a:prstGeom prst="rect">
            <a:avLst/>
          </a:prstGeom>
          <a:noFill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B77FF1-E6A4-D8F1-78AD-DA792C3B96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26113" y="2107745"/>
            <a:ext cx="445795" cy="1913500"/>
          </a:xfrm>
          <a:prstGeom prst="rect">
            <a:avLst/>
          </a:prstGeom>
        </p:spPr>
      </p:pic>
      <p:pic>
        <p:nvPicPr>
          <p:cNvPr id="18" name="Рисунок 20">
            <a:extLst>
              <a:ext uri="{FF2B5EF4-FFF2-40B4-BE49-F238E27FC236}">
                <a16:creationId xmlns:a16="http://schemas.microsoft.com/office/drawing/2014/main" id="{A34FC347-580F-C331-841F-EC4CE43CD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7186" y="1574822"/>
            <a:ext cx="2669347" cy="163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0A84E61-961C-46DA-2868-09BC9ABBFB1F}"/>
              </a:ext>
            </a:extLst>
          </p:cNvPr>
          <p:cNvSpPr/>
          <p:nvPr/>
        </p:nvSpPr>
        <p:spPr>
          <a:xfrm>
            <a:off x="3753021" y="3274376"/>
            <a:ext cx="12634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>
              <a:buClr>
                <a:srgbClr val="1807B9"/>
              </a:buClr>
              <a:buSzPct val="80000"/>
              <a:defRPr/>
            </a:pPr>
            <a: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Расчет </a:t>
            </a:r>
            <a:r>
              <a:rPr lang="ru-RU" sz="1200" i="1" dirty="0" err="1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ТВЭЛов</a:t>
            </a:r>
            <a:endParaRPr lang="ru-RU" sz="1200" i="1" dirty="0">
              <a:solidFill>
                <a:prstClr val="black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1FCA4F-2B7A-54AE-8951-86AF0417CB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124" y="1073697"/>
            <a:ext cx="1559987" cy="555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E5F1CDF7-4025-AFD4-A451-173E6A1845D0}"/>
              </a:ext>
            </a:extLst>
          </p:cNvPr>
          <p:cNvSpPr txBox="1">
            <a:spLocks/>
          </p:cNvSpPr>
          <p:nvPr/>
        </p:nvSpPr>
        <p:spPr>
          <a:xfrm>
            <a:off x="3119239" y="3856124"/>
            <a:ext cx="7069885" cy="548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ЦИАМ им. П.И. Баранова. Научная школа «Многодисциплинарное моделирование при проектировании деталей и узлов ГТД»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36077AC-5393-51D0-8E16-0E11275D9563}"/>
              </a:ext>
            </a:extLst>
          </p:cNvPr>
          <p:cNvSpPr/>
          <p:nvPr/>
        </p:nvSpPr>
        <p:spPr>
          <a:xfrm>
            <a:off x="7710781" y="4782620"/>
            <a:ext cx="12925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r">
              <a:buClr>
                <a:srgbClr val="1807B9"/>
              </a:buClr>
              <a:buSzPct val="80000"/>
              <a:defRPr/>
            </a:pPr>
            <a: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течение </a:t>
            </a:r>
          </a:p>
          <a:p>
            <a:pPr marL="0" lvl="1" algn="r">
              <a:buClr>
                <a:srgbClr val="1807B9"/>
              </a:buClr>
              <a:buSzPct val="80000"/>
              <a:defRPr/>
            </a:pPr>
            <a: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газа в </a:t>
            </a:r>
            <a:b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</a:br>
            <a: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лабиринтном </a:t>
            </a:r>
          </a:p>
          <a:p>
            <a:pPr marL="0" lvl="1" algn="r">
              <a:buClr>
                <a:srgbClr val="1807B9"/>
              </a:buClr>
              <a:buSzPct val="80000"/>
              <a:defRPr/>
            </a:pPr>
            <a: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уплотнении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5C27F88C-619A-5A99-1BC9-45AD13C351A2}"/>
              </a:ext>
            </a:extLst>
          </p:cNvPr>
          <p:cNvSpPr/>
          <p:nvPr/>
        </p:nvSpPr>
        <p:spPr>
          <a:xfrm>
            <a:off x="3288292" y="4768869"/>
            <a:ext cx="1633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r">
              <a:buClr>
                <a:srgbClr val="1807B9"/>
              </a:buClr>
              <a:buSzPct val="80000"/>
              <a:defRPr/>
            </a:pPr>
            <a: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двигатель ПД-14 </a:t>
            </a:r>
            <a:b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</a:br>
            <a:r>
              <a:rPr lang="ru-RU" sz="1200" i="1" dirty="0">
                <a:solidFill>
                  <a:prstClr val="black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на самолете МС-21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347A73B-55A1-9DE5-B09B-88A148DB79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248" y="3445933"/>
            <a:ext cx="1627137" cy="868485"/>
          </a:xfrm>
          <a:prstGeom prst="rect">
            <a:avLst/>
          </a:prstGeom>
          <a:effectLst/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548B716-D188-2BF0-FDE7-FA4EF61A50D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843" y="4617941"/>
            <a:ext cx="2830848" cy="18872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C5CDA02-BC84-2F58-FF3F-6AA9914085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0549" y="4578305"/>
            <a:ext cx="2763836" cy="203612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7836A57-9C8D-549F-1008-8C0DDB7E66C8}"/>
              </a:ext>
            </a:extLst>
          </p:cNvPr>
          <p:cNvSpPr txBox="1"/>
          <p:nvPr/>
        </p:nvSpPr>
        <p:spPr>
          <a:xfrm>
            <a:off x="3117211" y="907192"/>
            <a:ext cx="68913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ИПМ им. М.В. Келдыша РАН. Научная школа «Вычислительные методы в математическом моделировании»</a:t>
            </a:r>
          </a:p>
          <a:p>
            <a:pPr marL="285750" indent="-285750">
              <a:buClr>
                <a:srgbClr val="003ACC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rgbClr val="003ACC"/>
              </a:solidFill>
            </a:endParaRPr>
          </a:p>
        </p:txBody>
      </p:sp>
      <p:sp>
        <p:nvSpPr>
          <p:cNvPr id="29" name="Параллелограмм 28">
            <a:extLst>
              <a:ext uri="{FF2B5EF4-FFF2-40B4-BE49-F238E27FC236}">
                <a16:creationId xmlns:a16="http://schemas.microsoft.com/office/drawing/2014/main" id="{CDE55CE1-4B11-D326-B5A2-3602AACAC432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E404CBFD-3638-25C6-9CB2-541299B64553}"/>
              </a:ext>
            </a:extLst>
          </p:cNvPr>
          <p:cNvSpPr txBox="1">
            <a:spLocks/>
          </p:cNvSpPr>
          <p:nvPr/>
        </p:nvSpPr>
        <p:spPr>
          <a:xfrm>
            <a:off x="288000" y="1973461"/>
            <a:ext cx="2259654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Прикладная математика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ФН-2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CD1BD2B3-0C0D-5F34-D5EA-00B18DDCC953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277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DE897D65-ADB8-1DD7-B439-92359D75E5E2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2537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научные направления и филиалы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1B8C950C-0A4A-4C38-F607-63896425DA02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</p:spTree>
    <p:extLst>
      <p:ext uri="{BB962C8B-B14F-4D97-AF65-F5344CB8AC3E}">
        <p14:creationId xmlns:p14="http://schemas.microsoft.com/office/powerpoint/2010/main" val="2085720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EA0D8D-CD58-2E39-6996-774F6B0BD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8" b="5129"/>
          <a:stretch/>
        </p:blipFill>
        <p:spPr>
          <a:xfrm>
            <a:off x="9050316" y="450000"/>
            <a:ext cx="2815424" cy="19571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5ACF328-6DB6-51E2-82F8-BDA09DD0D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380" y="3884631"/>
            <a:ext cx="2988129" cy="199208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AC59BD0-6E4D-281E-0A89-EDDDB4A470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521" y="450000"/>
            <a:ext cx="2937175" cy="1957163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03ADB7-374A-E6BF-32F7-D6DA1D6BC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658" y="3647696"/>
            <a:ext cx="2668244" cy="201164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2CF6A87-915B-18AA-5CBB-84C46862AF09}"/>
              </a:ext>
            </a:extLst>
          </p:cNvPr>
          <p:cNvSpPr/>
          <p:nvPr/>
        </p:nvSpPr>
        <p:spPr>
          <a:xfrm>
            <a:off x="3172824" y="5796266"/>
            <a:ext cx="2885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Занимают призовые места на олимпиадах по математике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434EC2A-F947-8BA7-25EB-FBE2D0A31D55}"/>
              </a:ext>
            </a:extLst>
          </p:cNvPr>
          <p:cNvSpPr/>
          <p:nvPr/>
        </p:nvSpPr>
        <p:spPr>
          <a:xfrm>
            <a:off x="5995521" y="2539630"/>
            <a:ext cx="29881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Представляют результаты исследований на международных конференциях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0C4920F-BFB6-C006-C010-E13D4B8424FD}"/>
              </a:ext>
            </a:extLst>
          </p:cNvPr>
          <p:cNvSpPr/>
          <p:nvPr/>
        </p:nvSpPr>
        <p:spPr>
          <a:xfrm>
            <a:off x="9048452" y="2539630"/>
            <a:ext cx="25406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Занимают призовые места</a:t>
            </a:r>
            <a:b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</a:b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 конкурсах научно-исследовательских работ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AF3A548-EE8F-3582-E287-B26CA1D8F55D}"/>
              </a:ext>
            </a:extLst>
          </p:cNvPr>
          <p:cNvSpPr/>
          <p:nvPr/>
        </p:nvSpPr>
        <p:spPr>
          <a:xfrm>
            <a:off x="9643533" y="4078112"/>
            <a:ext cx="23153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807B9"/>
              </a:buClr>
              <a:buSzPct val="80000"/>
              <a:defRPr/>
            </a:pPr>
            <a:r>
              <a:rPr lang="ru-RU" sz="1400" dirty="0">
                <a:gradFill flip="none" rotWithShape="1">
                  <a:gsLst>
                    <a:gs pos="0">
                      <a:srgbClr val="002060"/>
                    </a:gs>
                    <a:gs pos="23000">
                      <a:schemeClr val="accent1">
                        <a:lumMod val="89000"/>
                      </a:schemeClr>
                    </a:gs>
                    <a:gs pos="69000">
                      <a:srgbClr val="002060"/>
                    </a:gs>
                    <a:gs pos="97000">
                      <a:schemeClr val="accent1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ALS Sector Regular" panose="02000000000000000000" pitchFamily="2" charset="0"/>
                <a:cs typeface="ALS Sector Regular" panose="02000000000000000000" pitchFamily="2" charset="0"/>
              </a:rPr>
              <a:t>Становятся победителями конкурсов на право получения Стипендий Президента и Правительства РФ</a:t>
            </a:r>
          </a:p>
        </p:txBody>
      </p:sp>
      <p:pic>
        <p:nvPicPr>
          <p:cNvPr id="30" name="Рисунок 29" descr="Изображение выглядит как одежда, человек, улыбк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ECDA11FC-7069-2153-8E37-1F58259BBC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727" y="450000"/>
            <a:ext cx="2694175" cy="1957163"/>
          </a:xfrm>
          <a:prstGeom prst="rect">
            <a:avLst/>
          </a:prstGeom>
          <a:effectLst>
            <a:softEdge rad="0"/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0846CAF-7ECB-9B69-9AAA-76D6DBA6A572}"/>
              </a:ext>
            </a:extLst>
          </p:cNvPr>
          <p:cNvSpPr/>
          <p:nvPr/>
        </p:nvSpPr>
        <p:spPr>
          <a:xfrm>
            <a:off x="3148455" y="2539630"/>
            <a:ext cx="27647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rgbClr val="1807B9"/>
              </a:buClr>
              <a:buSzPct val="8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Ежегодно принимают участие в образовательных программах Сириуса</a:t>
            </a:r>
          </a:p>
        </p:txBody>
      </p:sp>
      <p:sp>
        <p:nvSpPr>
          <p:cNvPr id="25" name="Параллелограмм 24">
            <a:extLst>
              <a:ext uri="{FF2B5EF4-FFF2-40B4-BE49-F238E27FC236}">
                <a16:creationId xmlns:a16="http://schemas.microsoft.com/office/drawing/2014/main" id="{6F3DC76C-1814-2C2A-D605-06E6AF54B85E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33CBF4D9-DE3C-2EC0-7D1C-52B0D47D30A6}"/>
              </a:ext>
            </a:extLst>
          </p:cNvPr>
          <p:cNvSpPr txBox="1">
            <a:spLocks/>
          </p:cNvSpPr>
          <p:nvPr/>
        </p:nvSpPr>
        <p:spPr>
          <a:xfrm>
            <a:off x="288000" y="1973461"/>
            <a:ext cx="2259654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Прикладная математика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ФН-2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3F751F81-5C6C-0B3E-BDD3-AC4A620AC95B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277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DE897D65-ADB8-1DD7-B439-92359D75E5E2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2537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студенты магистры аспиранты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3B608699-2526-F376-8485-191A92320B18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</p:spTree>
    <p:extLst>
      <p:ext uri="{BB962C8B-B14F-4D97-AF65-F5344CB8AC3E}">
        <p14:creationId xmlns:p14="http://schemas.microsoft.com/office/powerpoint/2010/main" val="2870673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араллелограмм 21">
            <a:extLst>
              <a:ext uri="{FF2B5EF4-FFF2-40B4-BE49-F238E27FC236}">
                <a16:creationId xmlns:a16="http://schemas.microsoft.com/office/drawing/2014/main" id="{9408D189-995F-E317-61FA-1D03B1087954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23C0D-7EDE-D50C-3FBA-F862134A6DFE}"/>
              </a:ext>
            </a:extLst>
          </p:cNvPr>
          <p:cNvSpPr txBox="1"/>
          <p:nvPr/>
        </p:nvSpPr>
        <p:spPr>
          <a:xfrm>
            <a:off x="3074400" y="450000"/>
            <a:ext cx="646236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ru-RU" sz="1600" kern="0" dirty="0">
                <a:solidFill>
                  <a:srgbClr val="003ACC"/>
                </a:solidFill>
                <a:latin typeface="ALS Sector Regular" panose="02000000000000000000" pitchFamily="2" charset="0"/>
                <a:ea typeface="+mj-ea"/>
                <a:cs typeface="ALS Sector Regular" panose="02000000000000000000" pitchFamily="2" charset="0"/>
              </a:rPr>
              <a:t>Одна из старейших кафедр Университета. Была основана Николаем Егоровичем Жуковским в 1878 г. </a:t>
            </a:r>
            <a:endParaRPr lang="ru-RU" sz="1600" kern="0" dirty="0">
              <a:solidFill>
                <a:schemeClr val="bg2">
                  <a:lumMod val="25000"/>
                </a:schemeClr>
              </a:solidFill>
              <a:latin typeface="ALS Sector Regular" panose="02000000000000000000" pitchFamily="2" charset="0"/>
              <a:ea typeface="+mj-ea"/>
              <a:cs typeface="ALS Sector Regular" panose="02000000000000000000" pitchFamily="2" charset="0"/>
            </a:endParaRPr>
          </a:p>
          <a:p>
            <a:pPr algn="just" eaLnBrk="0" hangingPunct="0">
              <a:spcBef>
                <a:spcPts val="600"/>
              </a:spcBef>
              <a:defRPr/>
            </a:pPr>
            <a:r>
              <a:rPr lang="ru-RU" sz="1600" kern="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ea typeface="+mj-ea"/>
                <a:cs typeface="ALS Sector Regular" panose="02000000000000000000" pitchFamily="2" charset="0"/>
              </a:rPr>
              <a:t>Развитие и становление курса теоретической механики в России неразрывно связано с именем этого великого русского ученого, который руководил кафедрой 43 года (1878-1921 </a:t>
            </a:r>
            <a:r>
              <a:rPr lang="ru-RU" sz="1600" kern="0" dirty="0" err="1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ea typeface="+mj-ea"/>
                <a:cs typeface="ALS Sector Regular" panose="02000000000000000000" pitchFamily="2" charset="0"/>
              </a:rPr>
              <a:t>г.г</a:t>
            </a:r>
            <a:r>
              <a:rPr lang="ru-RU" sz="1600" kern="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ea typeface="+mj-ea"/>
                <a:cs typeface="ALS Sector Regular" panose="02000000000000000000" pitchFamily="2" charset="0"/>
              </a:rPr>
              <a:t>.).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12" name="Picture 2" descr="C:\Users\spm2\Desktop\Жуковский.jpg">
            <a:extLst>
              <a:ext uri="{FF2B5EF4-FFF2-40B4-BE49-F238E27FC236}">
                <a16:creationId xmlns:a16="http://schemas.microsoft.com/office/drawing/2014/main" id="{06CD085C-0370-53AA-B113-1BB07B91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9564" y="559910"/>
            <a:ext cx="2006968" cy="2729475"/>
          </a:xfrm>
          <a:prstGeom prst="rect">
            <a:avLst/>
          </a:prstGeom>
          <a:noFill/>
        </p:spPr>
      </p:pic>
      <p:pic>
        <p:nvPicPr>
          <p:cNvPr id="13" name="Picture 19" descr="колесников66-90">
            <a:extLst>
              <a:ext uri="{FF2B5EF4-FFF2-40B4-BE49-F238E27FC236}">
                <a16:creationId xmlns:a16="http://schemas.microsoft.com/office/drawing/2014/main" id="{464550A7-64E3-C7AF-8271-8EA4E29D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2719" y="1973462"/>
            <a:ext cx="1437930" cy="207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4" name="Заголовок 6">
            <a:extLst>
              <a:ext uri="{FF2B5EF4-FFF2-40B4-BE49-F238E27FC236}">
                <a16:creationId xmlns:a16="http://schemas.microsoft.com/office/drawing/2014/main" id="{4FA2E204-395D-762A-FD44-898D1595A3AE}"/>
              </a:ext>
            </a:extLst>
          </p:cNvPr>
          <p:cNvSpPr txBox="1">
            <a:spLocks/>
          </p:cNvSpPr>
          <p:nvPr/>
        </p:nvSpPr>
        <p:spPr>
          <a:xfrm>
            <a:off x="4726095" y="1973461"/>
            <a:ext cx="4687929" cy="17806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Огромный вклад в развитие кафедры, становление факультета ОТ и НУК ФН сделал </a:t>
            </a:r>
            <a:r>
              <a:rPr lang="ru-RU" sz="14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академик Константин Сергеевич КОЛЕСНИКОВ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,</a:t>
            </a:r>
          </a:p>
          <a:p>
            <a:pPr algn="just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возглавлявший кафедру в 1966-1990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г.г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., руководитель научного направления «Динамика ракетно-космических систем».</a:t>
            </a:r>
          </a:p>
          <a:p>
            <a:pPr algn="just">
              <a:spcBef>
                <a:spcPts val="600"/>
              </a:spcBef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Признанный лидер созданной им  научно-педагогической школы по механике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73F76C82-F086-8685-39CB-D376BD18C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5" b="2409"/>
          <a:stretch/>
        </p:blipFill>
        <p:spPr bwMode="auto">
          <a:xfrm>
            <a:off x="4834752" y="3754082"/>
            <a:ext cx="802394" cy="117284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 descr="автомат регул">
            <a:extLst>
              <a:ext uri="{FF2B5EF4-FFF2-40B4-BE49-F238E27FC236}">
                <a16:creationId xmlns:a16="http://schemas.microsoft.com/office/drawing/2014/main" id="{CC80D140-53E2-6BBC-6FAA-F7C4CAA10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2593" y="3754081"/>
            <a:ext cx="865276" cy="117284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3">
            <a:extLst>
              <a:ext uri="{FF2B5EF4-FFF2-40B4-BE49-F238E27FC236}">
                <a16:creationId xmlns:a16="http://schemas.microsoft.com/office/drawing/2014/main" id="{E22E0ED8-8AFE-0480-3999-1E9CB22F23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1479" y="3754082"/>
            <a:ext cx="808635" cy="117284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D7A5F2E5-C670-B47F-FD6C-E4CE658B9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7398" y="3754081"/>
            <a:ext cx="808635" cy="117284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A588249-93B5-18F7-A0D1-85C96319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3316" y="3754081"/>
            <a:ext cx="808635" cy="117284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3C8C3801-3044-9089-A4D2-478981FD28C2}"/>
              </a:ext>
            </a:extLst>
          </p:cNvPr>
          <p:cNvSpPr txBox="1">
            <a:spLocks/>
          </p:cNvSpPr>
          <p:nvPr/>
        </p:nvSpPr>
        <p:spPr>
          <a:xfrm>
            <a:off x="287999" y="1973461"/>
            <a:ext cx="2317299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3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Теоретическая механика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ФН-3</a:t>
            </a: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48C43C5-8178-C35A-3C41-09DDDBDB9CDC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277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A3528EED-9858-A7C7-7370-6A74FE2EB222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6289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Имени профессора Н.Е. Жуковского</a:t>
            </a:r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DECDBE22-653D-022A-3ECB-CAD90AA6C64E}"/>
              </a:ext>
            </a:extLst>
          </p:cNvPr>
          <p:cNvSpPr txBox="1">
            <a:spLocks/>
          </p:cNvSpPr>
          <p:nvPr/>
        </p:nvSpPr>
        <p:spPr>
          <a:xfrm>
            <a:off x="288001" y="4556299"/>
            <a:ext cx="1372358" cy="14426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состав: </a:t>
            </a:r>
            <a:endParaRPr lang="en-US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из них:</a:t>
            </a: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профессоров</a:t>
            </a:r>
            <a:r>
              <a:rPr lang="en-US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 </a:t>
            </a:r>
            <a:endParaRPr lang="ru-RU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доцентов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578B36C6-C80C-9EFE-9AC5-1DCD8DE5ED14}"/>
              </a:ext>
            </a:extLst>
          </p:cNvPr>
          <p:cNvSpPr txBox="1">
            <a:spLocks/>
          </p:cNvSpPr>
          <p:nvPr/>
        </p:nvSpPr>
        <p:spPr>
          <a:xfrm>
            <a:off x="1659996" y="4539666"/>
            <a:ext cx="577362" cy="372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43</a:t>
            </a:r>
          </a:p>
        </p:txBody>
      </p:sp>
      <p:sp>
        <p:nvSpPr>
          <p:cNvPr id="29" name="Подзаголовок 2">
            <a:extLst>
              <a:ext uri="{FF2B5EF4-FFF2-40B4-BE49-F238E27FC236}">
                <a16:creationId xmlns:a16="http://schemas.microsoft.com/office/drawing/2014/main" id="{0B840204-EF73-1B83-55FE-6A573EF74F00}"/>
              </a:ext>
            </a:extLst>
          </p:cNvPr>
          <p:cNvSpPr txBox="1">
            <a:spLocks/>
          </p:cNvSpPr>
          <p:nvPr/>
        </p:nvSpPr>
        <p:spPr>
          <a:xfrm>
            <a:off x="1659996" y="524754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9</a:t>
            </a:r>
          </a:p>
        </p:txBody>
      </p:sp>
      <p:sp>
        <p:nvSpPr>
          <p:cNvPr id="30" name="Подзаголовок 2">
            <a:extLst>
              <a:ext uri="{FF2B5EF4-FFF2-40B4-BE49-F238E27FC236}">
                <a16:creationId xmlns:a16="http://schemas.microsoft.com/office/drawing/2014/main" id="{000E067D-C688-03E0-2117-F508E9B5A123}"/>
              </a:ext>
            </a:extLst>
          </p:cNvPr>
          <p:cNvSpPr txBox="1">
            <a:spLocks/>
          </p:cNvSpPr>
          <p:nvPr/>
        </p:nvSpPr>
        <p:spPr>
          <a:xfrm>
            <a:off x="1659996" y="561584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BE9FF0-7F5A-B01D-EEDA-1EF31B405AB5}"/>
              </a:ext>
            </a:extLst>
          </p:cNvPr>
          <p:cNvSpPr txBox="1"/>
          <p:nvPr/>
        </p:nvSpPr>
        <p:spPr>
          <a:xfrm>
            <a:off x="7172720" y="5393388"/>
            <a:ext cx="2936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Кафедру возглавляет</a:t>
            </a:r>
          </a:p>
          <a:p>
            <a:pPr marL="0" indent="0" algn="r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доктор технических наук, профессор </a:t>
            </a:r>
            <a:r>
              <a:rPr lang="ru-RU" sz="1600" dirty="0"/>
              <a:t> </a:t>
            </a:r>
          </a:p>
          <a:p>
            <a:pPr marL="0" indent="0" algn="r">
              <a:buNone/>
            </a:pPr>
            <a:r>
              <a:rPr lang="ru-RU" sz="1600" b="1" dirty="0" err="1">
                <a:solidFill>
                  <a:srgbClr val="003ACC"/>
                </a:solidFill>
              </a:rPr>
              <a:t>Шкапов</a:t>
            </a:r>
            <a:r>
              <a:rPr lang="ru-RU" sz="1600" b="1" dirty="0">
                <a:solidFill>
                  <a:srgbClr val="003ACC"/>
                </a:solidFill>
              </a:rPr>
              <a:t> Павел Михайлович</a:t>
            </a:r>
          </a:p>
        </p:txBody>
      </p:sp>
      <p:pic>
        <p:nvPicPr>
          <p:cNvPr id="34" name="Рисунок 33" descr="Изображение выглядит как человек, Человеческое лицо, галстук, Лоб&#10;&#10;Автоматически созданное описание">
            <a:extLst>
              <a:ext uri="{FF2B5EF4-FFF2-40B4-BE49-F238E27FC236}">
                <a16:creationId xmlns:a16="http://schemas.microsoft.com/office/drawing/2014/main" id="{E259D1A4-4DBD-1DEF-6330-FB39F180D1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6182" y="4107199"/>
            <a:ext cx="1534680" cy="2257475"/>
          </a:xfrm>
          <a:prstGeom prst="rect">
            <a:avLst/>
          </a:prstGeom>
        </p:spPr>
      </p:pic>
      <p:pic>
        <p:nvPicPr>
          <p:cNvPr id="35" name="Picture 2" descr="Обложка ТМ 1 изд 1966">
            <a:extLst>
              <a:ext uri="{FF2B5EF4-FFF2-40B4-BE49-F238E27FC236}">
                <a16:creationId xmlns:a16="http://schemas.microsoft.com/office/drawing/2014/main" id="{51029406-8AF2-2DD9-AB14-A7DF4A6A9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914" y="4547559"/>
            <a:ext cx="769545" cy="117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5" descr="49328-357805-19-obl-l">
            <a:extLst>
              <a:ext uri="{FF2B5EF4-FFF2-40B4-BE49-F238E27FC236}">
                <a16:creationId xmlns:a16="http://schemas.microsoft.com/office/drawing/2014/main" id="{7754DC4F-E186-F3F2-1877-5DCA8BB8E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9473" y="4547559"/>
            <a:ext cx="773776" cy="117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4" descr="динамика ракет">
            <a:extLst>
              <a:ext uri="{FF2B5EF4-FFF2-40B4-BE49-F238E27FC236}">
                <a16:creationId xmlns:a16="http://schemas.microsoft.com/office/drawing/2014/main" id="{AE2F9EA7-5507-4A02-D210-D0105174B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2263" y="4539666"/>
            <a:ext cx="841841" cy="118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2" descr="Лапшин">
            <a:extLst>
              <a:ext uri="{FF2B5EF4-FFF2-40B4-BE49-F238E27FC236}">
                <a16:creationId xmlns:a16="http://schemas.microsoft.com/office/drawing/2014/main" id="{86FC96E6-C712-9BCC-7484-B0A5C9AAE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118" y="4547559"/>
            <a:ext cx="815985" cy="117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11" descr="Андронов Журавлев Сухое трение">
            <a:extLst>
              <a:ext uri="{FF2B5EF4-FFF2-40B4-BE49-F238E27FC236}">
                <a16:creationId xmlns:a16="http://schemas.microsoft.com/office/drawing/2014/main" id="{FB153EE5-EB0C-6886-7102-6F054530A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386" y="4547558"/>
            <a:ext cx="823626" cy="1172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8" descr="Учебник copy">
            <a:extLst>
              <a:ext uri="{FF2B5EF4-FFF2-40B4-BE49-F238E27FC236}">
                <a16:creationId xmlns:a16="http://schemas.microsoft.com/office/drawing/2014/main" id="{A55A9D52-C7D4-FC1F-888C-5B5370AD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63443" y="5424553"/>
            <a:ext cx="793294" cy="116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7" descr="колебания">
            <a:extLst>
              <a:ext uri="{FF2B5EF4-FFF2-40B4-BE49-F238E27FC236}">
                <a16:creationId xmlns:a16="http://schemas.microsoft.com/office/drawing/2014/main" id="{77198EB9-E1CC-82AD-1BFF-DC2C196E7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80538" y="5429028"/>
            <a:ext cx="776593" cy="116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6" descr="Устойчивость">
            <a:extLst>
              <a:ext uri="{FF2B5EF4-FFF2-40B4-BE49-F238E27FC236}">
                <a16:creationId xmlns:a16="http://schemas.microsoft.com/office/drawing/2014/main" id="{07300A49-7582-200A-D00D-AAAC56B1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607410" y="5429028"/>
            <a:ext cx="801645" cy="1164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22754357-1FA6-D1E9-DD81-36219B635A44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2" name="Рисунок 1" descr="Изображение выглядит как текст, лицевой&#10;&#10;Автоматически созданное описание">
            <a:extLst>
              <a:ext uri="{FF2B5EF4-FFF2-40B4-BE49-F238E27FC236}">
                <a16:creationId xmlns:a16="http://schemas.microsoft.com/office/drawing/2014/main" id="{1F362DA5-342B-4D7C-DCF4-D8AF8421159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45000"/>
          </a:blip>
          <a:stretch>
            <a:fillRect/>
          </a:stretch>
        </p:blipFill>
        <p:spPr>
          <a:xfrm>
            <a:off x="285485" y="2450255"/>
            <a:ext cx="1992035" cy="19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I:\Олимпиада 2013\1 место компьютер 2013.jpg">
            <a:extLst>
              <a:ext uri="{FF2B5EF4-FFF2-40B4-BE49-F238E27FC236}">
                <a16:creationId xmlns:a16="http://schemas.microsoft.com/office/drawing/2014/main" id="{0C352BB5-4788-E4F6-E9ED-E3663223F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87043" y="551034"/>
            <a:ext cx="885741" cy="1214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D1ECA12-5DE7-E368-CD75-95A33865159E}"/>
              </a:ext>
            </a:extLst>
          </p:cNvPr>
          <p:cNvSpPr/>
          <p:nvPr/>
        </p:nvSpPr>
        <p:spPr>
          <a:xfrm>
            <a:off x="3074400" y="450000"/>
            <a:ext cx="4447656" cy="830997"/>
          </a:xfrm>
          <a:prstGeom prst="rect">
            <a:avLst/>
          </a:prstGeom>
        </p:spPr>
        <p:txBody>
          <a:bodyPr wrap="square" lIns="0" rIns="36000">
            <a:spAutoFit/>
          </a:bodyPr>
          <a:lstStyle/>
          <a:p>
            <a:pPr marL="180975">
              <a:defRPr/>
            </a:pPr>
            <a:r>
              <a:rPr lang="ru-RU" sz="1600" b="1" kern="0" dirty="0">
                <a:solidFill>
                  <a:srgbClr val="003ACC"/>
                </a:solidFill>
                <a:cs typeface="ALS Sector Regular" panose="02000000000000000000" pitchFamily="2" charset="0"/>
              </a:rPr>
              <a:t>В олимпиадах, проводимых кафедрой, ежегодно участвуют более 100 студентов младших курсов. </a:t>
            </a:r>
          </a:p>
        </p:txBody>
      </p:sp>
      <p:pic>
        <p:nvPicPr>
          <p:cNvPr id="22" name="Picture 2" descr="Победители московской олимпиады по теоретической механике">
            <a:extLst>
              <a:ext uri="{FF2B5EF4-FFF2-40B4-BE49-F238E27FC236}">
                <a16:creationId xmlns:a16="http://schemas.microsoft.com/office/drawing/2014/main" id="{E7F2221D-FEF9-0A45-C9B9-18642B932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2333" y="524264"/>
            <a:ext cx="2470731" cy="1402515"/>
          </a:xfrm>
          <a:prstGeom prst="rect">
            <a:avLst/>
          </a:prstGeom>
          <a:noFill/>
        </p:spPr>
      </p:pic>
      <p:pic>
        <p:nvPicPr>
          <p:cNvPr id="23" name="Рисунок 25">
            <a:extLst>
              <a:ext uri="{FF2B5EF4-FFF2-40B4-BE49-F238E27FC236}">
                <a16:creationId xmlns:a16="http://schemas.microsoft.com/office/drawing/2014/main" id="{87F5C123-1BE3-06F0-BF19-6F4CE398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1625" y="5162795"/>
            <a:ext cx="1880196" cy="125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21DFCA6-676A-2179-5C3E-92D15E13FF0C}"/>
              </a:ext>
            </a:extLst>
          </p:cNvPr>
          <p:cNvSpPr/>
          <p:nvPr/>
        </p:nvSpPr>
        <p:spPr>
          <a:xfrm>
            <a:off x="3074400" y="1263379"/>
            <a:ext cx="4447656" cy="954107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marL="180975" algn="just"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На Московской и Всероссийских олимпиадах по теоретической механике сборная команда Университета неизменно занимает первые и призовые места.</a:t>
            </a:r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6" name="Picture 4" descr="I:\Олимпиада 2013\1 место технич вузы 2013.jpg">
            <a:extLst>
              <a:ext uri="{FF2B5EF4-FFF2-40B4-BE49-F238E27FC236}">
                <a16:creationId xmlns:a16="http://schemas.microsoft.com/office/drawing/2014/main" id="{7BE017F1-D5B4-855B-49A6-D16BEF37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311" y="980415"/>
            <a:ext cx="901464" cy="12571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Изображение выглядит как текст, символ, эмблема, Медаль&#10;&#10;Автоматически созданное описание">
            <a:extLst>
              <a:ext uri="{FF2B5EF4-FFF2-40B4-BE49-F238E27FC236}">
                <a16:creationId xmlns:a16="http://schemas.microsoft.com/office/drawing/2014/main" id="{CE9A973D-AEF3-D983-F765-DE3285153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5303" y="2180505"/>
            <a:ext cx="1238538" cy="2293589"/>
          </a:xfrm>
          <a:prstGeom prst="rect">
            <a:avLst/>
          </a:prstGeom>
        </p:spPr>
      </p:pic>
      <p:pic>
        <p:nvPicPr>
          <p:cNvPr id="28" name="Picture 6" descr="I:\SPM\Кафера\2013_14 уч год\Олимпиада\Грамоты\1-333037.jpg">
            <a:extLst>
              <a:ext uri="{FF2B5EF4-FFF2-40B4-BE49-F238E27FC236}">
                <a16:creationId xmlns:a16="http://schemas.microsoft.com/office/drawing/2014/main" id="{EDF4F113-2656-686C-66A8-7087211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83454" y="1414722"/>
            <a:ext cx="941811" cy="12961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7" descr="I:\SPM\Кафера\2013_14 уч год\Олимпиада\Грамоты\1-333039.jpg">
            <a:extLst>
              <a:ext uri="{FF2B5EF4-FFF2-40B4-BE49-F238E27FC236}">
                <a16:creationId xmlns:a16="http://schemas.microsoft.com/office/drawing/2014/main" id="{0B4BF85F-2CCB-8134-F34D-31FB5A858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57820" y="1900458"/>
            <a:ext cx="978491" cy="1333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11" descr="IMG_0421">
            <a:extLst>
              <a:ext uri="{FF2B5EF4-FFF2-40B4-BE49-F238E27FC236}">
                <a16:creationId xmlns:a16="http://schemas.microsoft.com/office/drawing/2014/main" id="{03183FD5-8B59-DD4D-D85E-D12C6E8F0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61625" y="3633473"/>
            <a:ext cx="1880196" cy="140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араллелограмм 16">
            <a:extLst>
              <a:ext uri="{FF2B5EF4-FFF2-40B4-BE49-F238E27FC236}">
                <a16:creationId xmlns:a16="http://schemas.microsoft.com/office/drawing/2014/main" id="{99C748F7-B877-7D64-9E16-7B3FE92C7C29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E3A6606-6AB8-1394-53AB-459CDAA645C6}"/>
              </a:ext>
            </a:extLst>
          </p:cNvPr>
          <p:cNvSpPr txBox="1">
            <a:spLocks/>
          </p:cNvSpPr>
          <p:nvPr/>
        </p:nvSpPr>
        <p:spPr>
          <a:xfrm>
            <a:off x="287999" y="1973461"/>
            <a:ext cx="2317299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3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Теоретическая механика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ФН-3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53924F51-AFB2-A80D-1C86-45833A379D5A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277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62673EB9-7750-5AA8-7126-93F589BB677A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6289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Имени профессора Н.Е. Жуковского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A5EB9FD1-5293-CA70-42F7-4072EE216BAD}"/>
              </a:ext>
            </a:extLst>
          </p:cNvPr>
          <p:cNvSpPr txBox="1">
            <a:spLocks/>
          </p:cNvSpPr>
          <p:nvPr/>
        </p:nvSpPr>
        <p:spPr>
          <a:xfrm>
            <a:off x="287999" y="4557600"/>
            <a:ext cx="1872793" cy="6289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учебная работа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B209144-594F-9679-FA29-95CD730F3097}"/>
              </a:ext>
            </a:extLst>
          </p:cNvPr>
          <p:cNvSpPr/>
          <p:nvPr/>
        </p:nvSpPr>
        <p:spPr>
          <a:xfrm>
            <a:off x="5281416" y="2180505"/>
            <a:ext cx="2240640" cy="2246769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180975"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Многие студенты участвуют в научных конференциях кафедры,  выставках НТТМ на ВВЦ и в других научных форумах. </a:t>
            </a:r>
          </a:p>
          <a:p>
            <a:pPr marL="180975"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Их работы отмечены медалями, именными стипендиями и премиями Президента РФ. </a:t>
            </a:r>
          </a:p>
        </p:txBody>
      </p:sp>
      <p:pic>
        <p:nvPicPr>
          <p:cNvPr id="32" name="Рисунок 26" descr="И снова колебания">
            <a:extLst>
              <a:ext uri="{FF2B5EF4-FFF2-40B4-BE49-F238E27FC236}">
                <a16:creationId xmlns:a16="http://schemas.microsoft.com/office/drawing/2014/main" id="{B6A24A03-2B17-89E3-C32C-759A8121C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2648" y="2241903"/>
            <a:ext cx="2018768" cy="12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 descr="НТТМ-2010">
            <a:extLst>
              <a:ext uri="{FF2B5EF4-FFF2-40B4-BE49-F238E27FC236}">
                <a16:creationId xmlns:a16="http://schemas.microsoft.com/office/drawing/2014/main" id="{6788740C-6751-8B6C-C9E7-677202C1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648" y="3519727"/>
            <a:ext cx="2019215" cy="12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F56695E0-F3AB-DAA8-6D4B-762AF1603774}"/>
              </a:ext>
            </a:extLst>
          </p:cNvPr>
          <p:cNvSpPr/>
          <p:nvPr/>
        </p:nvSpPr>
        <p:spPr>
          <a:xfrm>
            <a:off x="3160646" y="5041029"/>
            <a:ext cx="6876044" cy="1461939"/>
          </a:xfrm>
          <a:prstGeom prst="rect">
            <a:avLst/>
          </a:prstGeom>
        </p:spPr>
        <p:txBody>
          <a:bodyPr wrap="square" lIns="108000">
            <a:spAutoFit/>
          </a:bodyPr>
          <a:lstStyle/>
          <a:p>
            <a:pPr marL="133350" indent="-128588">
              <a:spcBef>
                <a:spcPts val="2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В настоящее время преподаватели кафедры ведут учебный процесс в </a:t>
            </a:r>
            <a:r>
              <a:rPr lang="ru-RU" sz="1400" kern="0" dirty="0">
                <a:solidFill>
                  <a:srgbClr val="003ACC"/>
                </a:solidFill>
              </a:rPr>
              <a:t>2</a:t>
            </a:r>
            <a:r>
              <a:rPr lang="en-US" sz="1400" kern="0" dirty="0">
                <a:solidFill>
                  <a:srgbClr val="003ACC"/>
                </a:solidFill>
              </a:rPr>
              <a:t>72</a:t>
            </a:r>
            <a:r>
              <a:rPr lang="ru-RU" sz="1400" kern="0" dirty="0">
                <a:solidFill>
                  <a:srgbClr val="003ACC"/>
                </a:solidFill>
              </a:rPr>
              <a:t> </a:t>
            </a: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учебных группах, в </a:t>
            </a:r>
            <a:r>
              <a:rPr lang="en-US" sz="1400" kern="0" dirty="0">
                <a:solidFill>
                  <a:srgbClr val="003ACC"/>
                </a:solidFill>
              </a:rPr>
              <a:t>75</a:t>
            </a: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 лекционных потоках, для более чем </a:t>
            </a:r>
            <a:r>
              <a:rPr lang="en-US" sz="1400" kern="0" dirty="0">
                <a:solidFill>
                  <a:srgbClr val="003ACC"/>
                </a:solidFill>
              </a:rPr>
              <a:t>6000</a:t>
            </a: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 студентов за учебный год</a:t>
            </a:r>
          </a:p>
          <a:p>
            <a:pPr marL="133350" indent="-128588">
              <a:spcBef>
                <a:spcPts val="2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В </a:t>
            </a:r>
            <a:r>
              <a:rPr lang="ru-RU" sz="1400" kern="0" dirty="0">
                <a:solidFill>
                  <a:srgbClr val="003ACC"/>
                </a:solidFill>
              </a:rPr>
              <a:t>2021</a:t>
            </a: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 г. кафедра провела первый набор бакалавров по специальности </a:t>
            </a:r>
            <a:r>
              <a:rPr lang="ru-RU" sz="1400" kern="0" dirty="0">
                <a:solidFill>
                  <a:srgbClr val="003ACC"/>
                </a:solidFill>
              </a:rPr>
              <a:t>01.03.03 «Механика и математическое моделирование»</a:t>
            </a:r>
          </a:p>
          <a:p>
            <a:pPr marL="133350" indent="-128588">
              <a:spcBef>
                <a:spcPts val="2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В </a:t>
            </a:r>
            <a:r>
              <a:rPr lang="ru-RU" sz="1400" kern="0" dirty="0">
                <a:solidFill>
                  <a:srgbClr val="003ACC"/>
                </a:solidFill>
              </a:rPr>
              <a:t>2024</a:t>
            </a: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 г. получена </a:t>
            </a:r>
            <a:r>
              <a:rPr lang="ru-RU" sz="1400" kern="0" dirty="0">
                <a:solidFill>
                  <a:srgbClr val="003ACC"/>
                </a:solidFill>
              </a:rPr>
              <a:t>лицензия на обучение в магистратуре </a:t>
            </a: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по той же специальности</a:t>
            </a:r>
          </a:p>
          <a:p>
            <a:pPr marL="133350" indent="-128588">
              <a:spcBef>
                <a:spcPts val="2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Оборудован и введен в учебный процесс зал ЭВМ на 20 рабочих мест</a:t>
            </a:r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AEF6827C-CC9A-498A-2AE6-C8035389F4AA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2" name="Рисунок 1" descr="Изображение выглядит как текст, лицевой&#10;&#10;Автоматически созданное описание">
            <a:extLst>
              <a:ext uri="{FF2B5EF4-FFF2-40B4-BE49-F238E27FC236}">
                <a16:creationId xmlns:a16="http://schemas.microsoft.com/office/drawing/2014/main" id="{2FDE8E16-1FF7-91A3-E89A-FC25FB93A41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45000"/>
          </a:blip>
          <a:stretch>
            <a:fillRect/>
          </a:stretch>
        </p:blipFill>
        <p:spPr>
          <a:xfrm>
            <a:off x="285485" y="2450255"/>
            <a:ext cx="1992035" cy="19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D1ECA12-5DE7-E368-CD75-95A33865159E}"/>
              </a:ext>
            </a:extLst>
          </p:cNvPr>
          <p:cNvSpPr/>
          <p:nvPr/>
        </p:nvSpPr>
        <p:spPr>
          <a:xfrm>
            <a:off x="3074399" y="450000"/>
            <a:ext cx="8671652" cy="800219"/>
          </a:xfrm>
          <a:prstGeom prst="rect">
            <a:avLst/>
          </a:prstGeom>
        </p:spPr>
        <p:txBody>
          <a:bodyPr wrap="square" lIns="0" rIns="36000">
            <a:spAutoFit/>
          </a:bodyPr>
          <a:lstStyle/>
          <a:p>
            <a:pPr marL="180975">
              <a:defRPr/>
            </a:pPr>
            <a:r>
              <a:rPr lang="ru-RU" sz="1600" kern="0" dirty="0">
                <a:solidFill>
                  <a:schemeClr val="bg2">
                    <a:lumMod val="25000"/>
                  </a:schemeClr>
                </a:solidFill>
              </a:rPr>
              <a:t>Кафедра организует проведение научной конференции</a:t>
            </a:r>
          </a:p>
          <a:p>
            <a:pPr marL="180975">
              <a:defRPr/>
            </a:pPr>
            <a:r>
              <a:rPr lang="ru-RU" sz="1600" kern="0" dirty="0">
                <a:solidFill>
                  <a:srgbClr val="003ACC"/>
                </a:solidFill>
              </a:rPr>
              <a:t>«</a:t>
            </a:r>
            <a:r>
              <a:rPr lang="ru-RU" sz="1600" b="1" kern="0" dirty="0">
                <a:solidFill>
                  <a:srgbClr val="003ACC"/>
                </a:solidFill>
              </a:rPr>
              <a:t>Фундаментальные и прикладные задачи механики</a:t>
            </a:r>
            <a:r>
              <a:rPr lang="ru-RU" sz="1600" kern="0" dirty="0">
                <a:solidFill>
                  <a:srgbClr val="003ACC"/>
                </a:solidFill>
              </a:rPr>
              <a:t>»</a:t>
            </a:r>
          </a:p>
          <a:p>
            <a:pPr marL="180975"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в которой участвуют ученые из ведущих университетов России и научно-исследовательских институтов РАН</a:t>
            </a:r>
          </a:p>
        </p:txBody>
      </p:sp>
      <p:sp>
        <p:nvSpPr>
          <p:cNvPr id="17" name="Параллелограмм 16">
            <a:extLst>
              <a:ext uri="{FF2B5EF4-FFF2-40B4-BE49-F238E27FC236}">
                <a16:creationId xmlns:a16="http://schemas.microsoft.com/office/drawing/2014/main" id="{99C748F7-B877-7D64-9E16-7B3FE92C7C29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7E3A6606-6AB8-1394-53AB-459CDAA645C6}"/>
              </a:ext>
            </a:extLst>
          </p:cNvPr>
          <p:cNvSpPr txBox="1">
            <a:spLocks/>
          </p:cNvSpPr>
          <p:nvPr/>
        </p:nvSpPr>
        <p:spPr>
          <a:xfrm>
            <a:off x="287999" y="1973461"/>
            <a:ext cx="2317299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300" b="1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Теоретическая механика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ФН-3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53924F51-AFB2-A80D-1C86-45833A379D5A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277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62673EB9-7750-5AA8-7126-93F589BB677A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6289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cs typeface="ALS Sector Regular" pitchFamily="2" charset="0"/>
              </a:rPr>
              <a:t>Имени профессора Н.Е. Жуковского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A5EB9FD1-5293-CA70-42F7-4072EE216BAD}"/>
              </a:ext>
            </a:extLst>
          </p:cNvPr>
          <p:cNvSpPr txBox="1">
            <a:spLocks/>
          </p:cNvSpPr>
          <p:nvPr/>
        </p:nvSpPr>
        <p:spPr>
          <a:xfrm>
            <a:off x="287999" y="4557600"/>
            <a:ext cx="1872793" cy="6289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научная  деятельность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pic>
        <p:nvPicPr>
          <p:cNvPr id="36" name="Picture 3" descr="I:\Конференция к 135-летию кафелры\фото 2013\Избранное 2013\_DSC6188 испр.jpg">
            <a:extLst>
              <a:ext uri="{FF2B5EF4-FFF2-40B4-BE49-F238E27FC236}">
                <a16:creationId xmlns:a16="http://schemas.microsoft.com/office/drawing/2014/main" id="{90B32BF8-4B09-F8D8-7361-5F534F38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47360" y="3281154"/>
            <a:ext cx="6938316" cy="3077751"/>
          </a:xfrm>
          <a:prstGeom prst="rect">
            <a:avLst/>
          </a:prstGeom>
          <a:noFill/>
        </p:spPr>
      </p:pic>
      <p:pic>
        <p:nvPicPr>
          <p:cNvPr id="37" name="Picture 5" descr="I:\Конференция к 135-летию кафелры\фото 2013\Избранное 2013\_DSC5811.JPG">
            <a:extLst>
              <a:ext uri="{FF2B5EF4-FFF2-40B4-BE49-F238E27FC236}">
                <a16:creationId xmlns:a16="http://schemas.microsoft.com/office/drawing/2014/main" id="{E7CDA85D-F7A9-27CC-5224-DD01F1750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1245" y="1411002"/>
            <a:ext cx="1204431" cy="1809584"/>
          </a:xfrm>
          <a:prstGeom prst="rect">
            <a:avLst/>
          </a:prstGeom>
          <a:noFill/>
        </p:spPr>
      </p:pic>
      <p:pic>
        <p:nvPicPr>
          <p:cNvPr id="39" name="Picture 7" descr="I:\Конференция к 135-летию кафелры\фото 2013\Конференция ТМ\_DSC5865.JPG">
            <a:extLst>
              <a:ext uri="{FF2B5EF4-FFF2-40B4-BE49-F238E27FC236}">
                <a16:creationId xmlns:a16="http://schemas.microsoft.com/office/drawing/2014/main" id="{8E801ADE-1913-D7CD-E10F-89E53454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75839" y="1406030"/>
            <a:ext cx="1204431" cy="1809584"/>
          </a:xfrm>
          <a:prstGeom prst="rect">
            <a:avLst/>
          </a:prstGeom>
          <a:noFill/>
        </p:spPr>
      </p:pic>
      <p:pic>
        <p:nvPicPr>
          <p:cNvPr id="40" name="Picture 8" descr="I:\Конференция к 135-летию кафелры\фото 2013\Конференция ТМ\_DSC5906.JPG">
            <a:extLst>
              <a:ext uri="{FF2B5EF4-FFF2-40B4-BE49-F238E27FC236}">
                <a16:creationId xmlns:a16="http://schemas.microsoft.com/office/drawing/2014/main" id="{E618AAC9-DAEE-047E-7CEC-89BB0EFA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44830" y="1406030"/>
            <a:ext cx="2734330" cy="1819928"/>
          </a:xfrm>
          <a:prstGeom prst="rect">
            <a:avLst/>
          </a:prstGeom>
          <a:noFill/>
        </p:spPr>
      </p:pic>
      <p:pic>
        <p:nvPicPr>
          <p:cNvPr id="41" name="Picture 9" descr="I:\КОНФЕРЕНЦИЯ 165\ФОТО\Жуковский фотоко конф 2012\09_10_2012\IMG_1128 испр.jpg">
            <a:extLst>
              <a:ext uri="{FF2B5EF4-FFF2-40B4-BE49-F238E27FC236}">
                <a16:creationId xmlns:a16="http://schemas.microsoft.com/office/drawing/2014/main" id="{C8809187-43F2-7B96-25AB-D9DF05EB8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36805" y="1406030"/>
            <a:ext cx="1538059" cy="1815885"/>
          </a:xfrm>
          <a:prstGeom prst="rect">
            <a:avLst/>
          </a:prstGeom>
          <a:noFill/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7011961-EA51-EC37-540A-7F761736E787}"/>
              </a:ext>
            </a:extLst>
          </p:cNvPr>
          <p:cNvSpPr/>
          <p:nvPr/>
        </p:nvSpPr>
        <p:spPr>
          <a:xfrm>
            <a:off x="3692280" y="6231299"/>
            <a:ext cx="5435258" cy="626701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180975" algn="ctr">
              <a:defRPr/>
            </a:pPr>
            <a:endParaRPr lang="ru-RU" sz="1200" kern="0" dirty="0">
              <a:solidFill>
                <a:schemeClr val="bg2">
                  <a:lumMod val="25000"/>
                </a:schemeClr>
              </a:solidFill>
            </a:endParaRPr>
          </a:p>
          <a:p>
            <a:pPr marL="180975">
              <a:defRPr/>
            </a:pPr>
            <a:r>
              <a:rPr lang="ru-RU" sz="1200" kern="0" dirty="0">
                <a:solidFill>
                  <a:schemeClr val="bg2">
                    <a:lumMod val="25000"/>
                  </a:schemeClr>
                </a:solidFill>
              </a:rPr>
              <a:t>Участники конференции, посвященной 135-летию кафедры</a:t>
            </a:r>
          </a:p>
          <a:p>
            <a:pPr marL="180975" algn="ctr">
              <a:defRPr/>
            </a:pPr>
            <a:endParaRPr lang="ru-RU" sz="1200" kern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60C6A80F-6FF0-8062-2CB3-1BE6B865287D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2" name="Рисунок 1" descr="Изображение выглядит как текст, лицевой&#10;&#10;Автоматически созданное описание">
            <a:extLst>
              <a:ext uri="{FF2B5EF4-FFF2-40B4-BE49-F238E27FC236}">
                <a16:creationId xmlns:a16="http://schemas.microsoft.com/office/drawing/2014/main" id="{D96E0072-FB1B-D72E-3036-F69405A74C7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45000"/>
          </a:blip>
          <a:stretch>
            <a:fillRect/>
          </a:stretch>
        </p:blipFill>
        <p:spPr>
          <a:xfrm>
            <a:off x="285485" y="2450255"/>
            <a:ext cx="1992035" cy="19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90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4">
            <a:extLst>
              <a:ext uri="{FF2B5EF4-FFF2-40B4-BE49-F238E27FC236}">
                <a16:creationId xmlns:a16="http://schemas.microsoft.com/office/drawing/2014/main" id="{30F8F515-F5B3-F7CB-7A97-8FCB41BD47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492" y="5009197"/>
            <a:ext cx="1834708" cy="135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Физика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5A480-75EE-B9AE-324D-D21B448E47BE}"/>
              </a:ext>
            </a:extLst>
          </p:cNvPr>
          <p:cNvSpPr txBox="1"/>
          <p:nvPr/>
        </p:nvSpPr>
        <p:spPr>
          <a:xfrm>
            <a:off x="7149503" y="5145728"/>
            <a:ext cx="29659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Кафедру возглавляет</a:t>
            </a:r>
          </a:p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доктор физико-математических наук, профессор,</a:t>
            </a:r>
          </a:p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член-корреспондент РАН</a:t>
            </a:r>
          </a:p>
          <a:p>
            <a:pPr algn="r">
              <a:defRPr/>
            </a:pPr>
            <a:r>
              <a:rPr lang="ru-RU" sz="1600" b="1" dirty="0">
                <a:solidFill>
                  <a:srgbClr val="003ACC"/>
                </a:solidFill>
              </a:rPr>
              <a:t>Морозов Андрей Николаевич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1C4FE8-04A3-F71B-C883-556ED520DCB3}"/>
              </a:ext>
            </a:extLst>
          </p:cNvPr>
          <p:cNvSpPr txBox="1">
            <a:spLocks/>
          </p:cNvSpPr>
          <p:nvPr/>
        </p:nvSpPr>
        <p:spPr>
          <a:xfrm>
            <a:off x="288001" y="4556369"/>
            <a:ext cx="1372358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состав: </a:t>
            </a:r>
            <a:endParaRPr lang="en-US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из них:</a:t>
            </a: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профессоров</a:t>
            </a:r>
            <a:r>
              <a:rPr lang="en-US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 </a:t>
            </a:r>
            <a:endParaRPr lang="ru-RU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доцентов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2BF02A8-4BC6-CA09-13E9-947400BC0A13}"/>
              </a:ext>
            </a:extLst>
          </p:cNvPr>
          <p:cNvSpPr txBox="1">
            <a:spLocks/>
          </p:cNvSpPr>
          <p:nvPr/>
        </p:nvSpPr>
        <p:spPr>
          <a:xfrm>
            <a:off x="1659996" y="4539736"/>
            <a:ext cx="577362" cy="372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148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5658A8C-7717-7DCB-5F39-B9D90464D5D3}"/>
              </a:ext>
            </a:extLst>
          </p:cNvPr>
          <p:cNvSpPr txBox="1">
            <a:spLocks/>
          </p:cNvSpPr>
          <p:nvPr/>
        </p:nvSpPr>
        <p:spPr>
          <a:xfrm>
            <a:off x="3122651" y="420452"/>
            <a:ext cx="6346936" cy="236988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1" fontAlgn="auto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003ACC"/>
                </a:solidFill>
                <a:latin typeface="+mn-lt"/>
              </a:rPr>
              <a:t>Образовалась в стенах РУЗ в 1832 году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на базе физического кабинета</a:t>
            </a:r>
          </a:p>
          <a:p>
            <a:pPr algn="l" eaLnBrk="1" fontAlgn="auto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b="1" dirty="0">
                <a:solidFill>
                  <a:srgbClr val="003ACC"/>
                </a:solidFill>
                <a:latin typeface="+mn-lt"/>
              </a:rPr>
              <a:t>Получила статус кафедры в 1868 году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в составе ИМТУ и носила название </a:t>
            </a:r>
            <a:r>
              <a:rPr lang="ru-RU" sz="1600" b="1" dirty="0">
                <a:solidFill>
                  <a:srgbClr val="003ACC"/>
                </a:solidFill>
                <a:latin typeface="+mn-lt"/>
              </a:rPr>
              <a:t>«Общая и прикладная физика»</a:t>
            </a:r>
          </a:p>
          <a:p>
            <a:pPr algn="l" eaLnBrk="1" fontAlgn="auto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 </a:t>
            </a:r>
            <a:r>
              <a:rPr lang="ru-RU" sz="1600" dirty="0">
                <a:solidFill>
                  <a:srgbClr val="003ACC"/>
                </a:solidFill>
                <a:latin typeface="+mn-lt"/>
              </a:rPr>
              <a:t>2001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года кафедра является выпускающей и ведет подготовку </a:t>
            </a:r>
            <a:r>
              <a:rPr lang="ru-RU" sz="1600" dirty="0">
                <a:solidFill>
                  <a:srgbClr val="003ACC"/>
                </a:solidFill>
                <a:latin typeface="+mn-lt"/>
              </a:rPr>
              <a:t>бакалавров и магистров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по направлению «</a:t>
            </a:r>
            <a:r>
              <a:rPr lang="ru-RU" sz="1600" dirty="0">
                <a:solidFill>
                  <a:srgbClr val="003ACC"/>
                </a:solidFill>
                <a:latin typeface="+mn-lt"/>
              </a:rPr>
              <a:t>Техническая физика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»</a:t>
            </a:r>
          </a:p>
          <a:p>
            <a:pPr algn="l" eaLnBrk="1" fontAlgn="auto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 2001 года подготовлено </a:t>
            </a:r>
            <a:r>
              <a:rPr lang="ru-RU" sz="1600" dirty="0">
                <a:solidFill>
                  <a:srgbClr val="003ACC"/>
                </a:solidFill>
                <a:latin typeface="+mn-lt"/>
              </a:rPr>
              <a:t>более </a:t>
            </a:r>
            <a:r>
              <a:rPr lang="ru-RU" sz="1600" b="1" dirty="0">
                <a:solidFill>
                  <a:srgbClr val="003ACC"/>
                </a:solidFill>
                <a:latin typeface="+mn-lt"/>
              </a:rPr>
              <a:t>500</a:t>
            </a:r>
            <a:r>
              <a:rPr lang="ru-RU" sz="1600" dirty="0">
                <a:solidFill>
                  <a:srgbClr val="003ACC"/>
                </a:solidFill>
                <a:latin typeface="+mn-lt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бакалавров</a:t>
            </a:r>
            <a:r>
              <a:rPr lang="ru-RU" sz="1600" dirty="0">
                <a:solidFill>
                  <a:srgbClr val="003ACC"/>
                </a:solidFill>
                <a:latin typeface="+mn-lt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и </a:t>
            </a:r>
            <a:r>
              <a:rPr lang="ru-RU" sz="1600" b="1" dirty="0">
                <a:solidFill>
                  <a:srgbClr val="003ACC"/>
                </a:solidFill>
                <a:latin typeface="+mn-lt"/>
              </a:rPr>
              <a:t>350</a:t>
            </a:r>
            <a:r>
              <a:rPr lang="ru-RU" sz="1600" dirty="0">
                <a:solidFill>
                  <a:srgbClr val="003ACC"/>
                </a:solidFill>
                <a:latin typeface="+mn-lt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магистров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l" eaLnBrk="1" fontAlgn="auto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В настоящее время на кафедре обучаются </a:t>
            </a:r>
            <a:r>
              <a:rPr lang="ru-RU" sz="1600" b="1" dirty="0">
                <a:solidFill>
                  <a:srgbClr val="003ACC"/>
                </a:solidFill>
                <a:latin typeface="+mn-lt"/>
              </a:rPr>
              <a:t>181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бакалавр, </a:t>
            </a:r>
            <a:r>
              <a:rPr lang="ru-RU" sz="1600" b="1" dirty="0">
                <a:solidFill>
                  <a:srgbClr val="003ACC"/>
                </a:solidFill>
                <a:latin typeface="+mn-lt"/>
              </a:rPr>
              <a:t>27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магистров и </a:t>
            </a:r>
            <a:r>
              <a:rPr lang="ru-RU" sz="1600" b="1" dirty="0">
                <a:solidFill>
                  <a:srgbClr val="003ACC"/>
                </a:solidFill>
                <a:latin typeface="+mn-lt"/>
              </a:rPr>
              <a:t>28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аспирантов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A65CDB87-41FF-3E67-ECFA-51FE5E344C3C}"/>
              </a:ext>
            </a:extLst>
          </p:cNvPr>
          <p:cNvSpPr txBox="1">
            <a:spLocks/>
          </p:cNvSpPr>
          <p:nvPr/>
        </p:nvSpPr>
        <p:spPr>
          <a:xfrm>
            <a:off x="1659996" y="52476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1</a:t>
            </a: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3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0857B398-97A7-B861-024B-977217B72709}"/>
              </a:ext>
            </a:extLst>
          </p:cNvPr>
          <p:cNvSpPr txBox="1">
            <a:spLocks/>
          </p:cNvSpPr>
          <p:nvPr/>
        </p:nvSpPr>
        <p:spPr>
          <a:xfrm>
            <a:off x="1659996" y="56159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56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4FA95864-5521-A730-3614-0D1B6F9DC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95054" y="4334180"/>
            <a:ext cx="1536493" cy="203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F41CF2F-A3F9-153E-3EE2-CCF19A4A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4680" y="450324"/>
            <a:ext cx="2236866" cy="17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677B20DB-A28D-ED7F-A8DC-6D31AAA4C6AD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29" name="Подзаголовок 2">
            <a:extLst>
              <a:ext uri="{FF2B5EF4-FFF2-40B4-BE49-F238E27FC236}">
                <a16:creationId xmlns:a16="http://schemas.microsoft.com/office/drawing/2014/main" id="{3BD8D581-8216-486F-70BC-1EC6962D6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2650" y="2938875"/>
            <a:ext cx="6346935" cy="1900007"/>
          </a:xfrm>
        </p:spPr>
        <p:txBody>
          <a:bodyPr wrap="square" rtlCol="0">
            <a:spAutoFit/>
          </a:bodyPr>
          <a:lstStyle/>
          <a:p>
            <a:pPr algn="l" eaLnBrk="1" fontAlgn="auto" hangingPunct="1"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Кафедра читает </a:t>
            </a:r>
            <a:r>
              <a:rPr lang="ru-RU" sz="1400" b="1" dirty="0">
                <a:solidFill>
                  <a:srgbClr val="003ACC"/>
                </a:solidFill>
              </a:rPr>
              <a:t>33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 дисциплины бакалаврам, </a:t>
            </a:r>
            <a:r>
              <a:rPr lang="ru-RU" sz="1400" b="1" dirty="0">
                <a:solidFill>
                  <a:srgbClr val="003ACC"/>
                </a:solidFill>
              </a:rPr>
              <a:t>43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 дисциплины – магистрам, </a:t>
            </a:r>
            <a:r>
              <a:rPr lang="ru-RU" sz="1400" b="1" dirty="0">
                <a:solidFill>
                  <a:srgbClr val="003ACC"/>
                </a:solidFill>
              </a:rPr>
              <a:t>11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 дисциплин – аспирантам кафедры.</a:t>
            </a:r>
          </a:p>
          <a:p>
            <a:pPr algn="l" eaLnBrk="1" fontAlgn="auto" hangingPunct="1"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Осуществляет преподавание более </a:t>
            </a:r>
            <a:r>
              <a:rPr lang="ru-RU" sz="1400" b="1" dirty="0">
                <a:solidFill>
                  <a:srgbClr val="003ACC"/>
                </a:solidFill>
              </a:rPr>
              <a:t>20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 дисциплин естественно-научного и профессионального циклов для всех направлений подготовки реализуемых в университете.</a:t>
            </a:r>
          </a:p>
          <a:p>
            <a:pPr algn="l">
              <a:defRPr/>
            </a:pP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</a:rPr>
              <a:t>В учебных лабораториях кафедры каждую неделю выполняют лабораторные работы более </a:t>
            </a:r>
            <a:r>
              <a:rPr lang="ru-RU" altLang="ru-RU" sz="1400" b="1" dirty="0">
                <a:solidFill>
                  <a:srgbClr val="003ACC"/>
                </a:solidFill>
              </a:rPr>
              <a:t>1500</a:t>
            </a: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</a:rPr>
              <a:t> студентов в осеннем и более </a:t>
            </a:r>
            <a:r>
              <a:rPr lang="ru-RU" altLang="ru-RU" sz="1400" b="1" dirty="0">
                <a:solidFill>
                  <a:srgbClr val="003ACC"/>
                </a:solidFill>
              </a:rPr>
              <a:t>2000</a:t>
            </a: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</a:rPr>
              <a:t> студентов – в весеннем семестрах</a:t>
            </a:r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7951F10F-B938-EC7E-E9EA-27D6DE4AB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94680" y="2267110"/>
            <a:ext cx="2246174" cy="155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4A217DFF-3D73-CB83-B3EF-BA046E6F012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323" y="5009197"/>
            <a:ext cx="1784956" cy="13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550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Физика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ФН-4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2537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учебная и научная работа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0C7B2D22-43C8-DFF8-D5A6-0EF93A3AF025}"/>
              </a:ext>
            </a:extLst>
          </p:cNvPr>
          <p:cNvSpPr txBox="1">
            <a:spLocks/>
          </p:cNvSpPr>
          <p:nvPr/>
        </p:nvSpPr>
        <p:spPr>
          <a:xfrm>
            <a:off x="3125196" y="450324"/>
            <a:ext cx="6545335" cy="8679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На кафедре «Физика» с 1992 г. действует </a:t>
            </a:r>
            <a:r>
              <a:rPr lang="ru-RU" sz="1400" dirty="0">
                <a:solidFill>
                  <a:srgbClr val="003ACC"/>
                </a:solidFill>
                <a:latin typeface="+mn-lt"/>
              </a:rPr>
              <a:t>Лабораторный практикум по физике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 элементами научных исследований студентов им. профессора В.Н. Корчагина. </a:t>
            </a: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Практикум насчитывает </a:t>
            </a:r>
            <a:r>
              <a:rPr lang="ru-RU" altLang="ru-RU" sz="1400" b="1" dirty="0">
                <a:solidFill>
                  <a:srgbClr val="003ACC"/>
                </a:solidFill>
                <a:latin typeface="+mn-lt"/>
              </a:rPr>
              <a:t>80</a:t>
            </a:r>
            <a:r>
              <a:rPr lang="ru-RU" altLang="ru-RU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постоянно действующих лабораторных установок по всем разделам физики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C7819DD2-F034-1CC9-FC29-12F57308BAAE}"/>
              </a:ext>
            </a:extLst>
          </p:cNvPr>
          <p:cNvSpPr txBox="1">
            <a:spLocks/>
          </p:cNvSpPr>
          <p:nvPr/>
        </p:nvSpPr>
        <p:spPr>
          <a:xfrm>
            <a:off x="3125196" y="1347969"/>
            <a:ext cx="6598975" cy="480131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rgbClr val="003ACC"/>
                </a:solidFill>
                <a:latin typeface="+mn-lt"/>
              </a:rPr>
              <a:t>СЭЛФ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– студенческая экспериментальная лаборатория ФИЗИКИ, основана в 2009 г. Создано порядка </a:t>
            </a:r>
            <a:r>
              <a:rPr lang="ru-RU" sz="1400" b="1" dirty="0">
                <a:solidFill>
                  <a:srgbClr val="003ACC"/>
                </a:solidFill>
                <a:latin typeface="+mn-lt"/>
              </a:rPr>
              <a:t>20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 лабораторных установок</a:t>
            </a:r>
          </a:p>
        </p:txBody>
      </p:sp>
      <p:pic>
        <p:nvPicPr>
          <p:cNvPr id="36" name="Рисунок 4">
            <a:extLst>
              <a:ext uri="{FF2B5EF4-FFF2-40B4-BE49-F238E27FC236}">
                <a16:creationId xmlns:a16="http://schemas.microsoft.com/office/drawing/2014/main" id="{95CF1030-FDD7-18AD-6B3C-FE71B3E106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171" y="3181280"/>
            <a:ext cx="1726511" cy="126688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38" name="Рисунок 10">
            <a:extLst>
              <a:ext uri="{FF2B5EF4-FFF2-40B4-BE49-F238E27FC236}">
                <a16:creationId xmlns:a16="http://schemas.microsoft.com/office/drawing/2014/main" id="{4C82A274-E424-036A-8762-9FCD9F49E8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171" y="1828100"/>
            <a:ext cx="1726511" cy="126688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C10179D2-0A78-AA49-E93C-AAE677904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171" y="549574"/>
            <a:ext cx="1726511" cy="11922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1">
            <a:extLst>
              <a:ext uri="{FF2B5EF4-FFF2-40B4-BE49-F238E27FC236}">
                <a16:creationId xmlns:a16="http://schemas.microsoft.com/office/drawing/2014/main" id="{30A3FB3A-821A-FFAF-025F-AD33E86D72A0}"/>
              </a:ext>
            </a:extLst>
          </p:cNvPr>
          <p:cNvSpPr txBox="1">
            <a:spLocks/>
          </p:cNvSpPr>
          <p:nvPr/>
        </p:nvSpPr>
        <p:spPr>
          <a:xfrm>
            <a:off x="3116318" y="1861816"/>
            <a:ext cx="6563089" cy="454586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300"/>
              </a:spcBef>
            </a:pPr>
            <a:r>
              <a:rPr lang="ru-RU" altLang="ru-RU" sz="1400" b="1" dirty="0">
                <a:solidFill>
                  <a:srgbClr val="003ACC"/>
                </a:solidFill>
                <a:latin typeface="+mn-lt"/>
              </a:rPr>
              <a:t>НАУЧНЫЕ НАПРАВЛЕНИЯ</a:t>
            </a:r>
          </a:p>
          <a:p>
            <a:pPr algn="l">
              <a:spcBef>
                <a:spcPts val="300"/>
              </a:spcBef>
            </a:pPr>
            <a:endParaRPr lang="ru-RU" altLang="ru-RU" sz="8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285750" indent="-285750" algn="l">
              <a:spcBef>
                <a:spcPts val="3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sym typeface="Roboto"/>
              </a:rPr>
              <a:t>Исследование возможности создания лазерных интерференционных гравитационных антенн</a:t>
            </a:r>
            <a:endParaRPr lang="en" sz="1400" dirty="0">
              <a:solidFill>
                <a:schemeClr val="bg2">
                  <a:lumMod val="25000"/>
                </a:schemeClr>
              </a:solidFill>
              <a:sym typeface="Roboto"/>
            </a:endParaRPr>
          </a:p>
          <a:p>
            <a:pPr marL="285750" indent="-285750" algn="l"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sym typeface="Roboto"/>
              </a:rPr>
              <a:t>Исследование кинетических процессов в физических средах с использованием теории 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sym typeface="Roboto"/>
              </a:rPr>
              <a:t>немарковских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sym typeface="Roboto"/>
              </a:rPr>
              <a:t> процессов  </a:t>
            </a:r>
          </a:p>
          <a:p>
            <a:pPr marL="285750" indent="-285750" algn="l"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Исследование кинетических процессов в физических средах  </a:t>
            </a:r>
          </a:p>
          <a:p>
            <a:pPr marL="285750" indent="-285750" algn="l"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ИК Фурье-спектроскопия загрязнителей в воде, на почве и в воздухе </a:t>
            </a:r>
          </a:p>
          <a:p>
            <a:pPr marL="285750" indent="-285750" algn="l"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Нелинейные эффекты оптики движущихся сред </a:t>
            </a:r>
          </a:p>
          <a:p>
            <a:pPr marL="285750" indent="-285750" algn="l"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Лазерная спектроскопия комбинационного рассеяния света и фотолюминесценции </a:t>
            </a:r>
          </a:p>
          <a:p>
            <a:pPr marL="285750" indent="-285750" algn="l"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Новые сплавы с наноструктурой на основе Fe-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</a:rPr>
              <a:t>Nd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</a:rPr>
              <a:t>B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 в электротехнической промышленности </a:t>
            </a:r>
          </a:p>
          <a:p>
            <a:pPr marL="285750" indent="-285750" algn="l"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sym typeface="Roboto"/>
              </a:rPr>
              <a:t>Разработка метода идентификации БПЛА по спектральным изображениям </a:t>
            </a:r>
          </a:p>
          <a:p>
            <a:pPr marL="285750" indent="-285750" algn="l"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sym typeface="Roboto"/>
              </a:rPr>
              <a:t>Разработка методов экспресс-анализа химического состава воздуха с помощью перестраиваемого квантово-каскадного лазера, в том числе для диагностики заболеваний человека</a:t>
            </a:r>
          </a:p>
          <a:p>
            <a:pPr marL="285750" indent="-285750" algn="l"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sym typeface="Roboto"/>
              </a:rPr>
              <a:t>Разработка физических основ компьютерного конструирования новых </a:t>
            </a:r>
            <a:r>
              <a:rPr lang="ru-RU" sz="1400" dirty="0" err="1">
                <a:solidFill>
                  <a:schemeClr val="bg2">
                    <a:lumMod val="10000"/>
                  </a:schemeClr>
                </a:solidFill>
                <a:sym typeface="Roboto"/>
              </a:rPr>
              <a:t>магнитожестких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sym typeface="Roboto"/>
              </a:rPr>
              <a:t> материалов</a:t>
            </a:r>
            <a:endParaRPr lang="en" sz="1400" dirty="0">
              <a:solidFill>
                <a:schemeClr val="bg2">
                  <a:lumMod val="10000"/>
                </a:schemeClr>
              </a:solidFill>
              <a:sym typeface="Roboto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7D0BDAB-1D4E-7D67-4F0A-E2613596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0969" y="4267877"/>
            <a:ext cx="1255713" cy="130968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6A2F0EF9-F1B6-8574-5296-A7C23E2A7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170" y="5097989"/>
            <a:ext cx="1349829" cy="1309687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2ACA810-A179-ADB1-0694-D70A450ED6EE}"/>
              </a:ext>
            </a:extLst>
          </p:cNvPr>
          <p:cNvCxnSpPr/>
          <p:nvPr/>
        </p:nvCxnSpPr>
        <p:spPr>
          <a:xfrm>
            <a:off x="3222171" y="2253342"/>
            <a:ext cx="64572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092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Физика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ФН-4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1FCD4F-33C8-1ECF-F34B-AA5E8E04BEBA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2537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партнерство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" name="Объект 1">
            <a:extLst>
              <a:ext uri="{FF2B5EF4-FFF2-40B4-BE49-F238E27FC236}">
                <a16:creationId xmlns:a16="http://schemas.microsoft.com/office/drawing/2014/main" id="{01A06855-DE05-D118-AAB0-AB48BC36DA5F}"/>
              </a:ext>
            </a:extLst>
          </p:cNvPr>
          <p:cNvSpPr txBox="1">
            <a:spLocks/>
          </p:cNvSpPr>
          <p:nvPr/>
        </p:nvSpPr>
        <p:spPr>
          <a:xfrm>
            <a:off x="5407354" y="1529705"/>
            <a:ext cx="6463224" cy="44935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900"/>
              </a:spcBef>
              <a:buClr>
                <a:srgbClr val="003ACC"/>
              </a:buClr>
            </a:pPr>
            <a:r>
              <a:rPr lang="ru-RU" sz="1600" dirty="0">
                <a:solidFill>
                  <a:srgbClr val="003ACC"/>
                </a:solidFill>
                <a:sym typeface="Roboto"/>
              </a:rPr>
              <a:t>АО «Центр прикладной физики МГТУ им. Н.Э. Баумана»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sym typeface="Roboto"/>
              </a:rPr>
              <a:t>: проведение практик и стажировок для студентов кафедры. Заказ работ по авторскому надзору – 4 млн. руб. в год.</a:t>
            </a:r>
            <a:endParaRPr lang="en-US" sz="1600" dirty="0">
              <a:solidFill>
                <a:schemeClr val="bg2">
                  <a:lumMod val="25000"/>
                </a:schemeClr>
              </a:solidFill>
              <a:sym typeface="Roboto"/>
            </a:endParaRPr>
          </a:p>
          <a:p>
            <a:pPr algn="just">
              <a:lnSpc>
                <a:spcPct val="100000"/>
              </a:lnSpc>
              <a:spcBef>
                <a:spcPts val="900"/>
              </a:spcBef>
              <a:buClr>
                <a:srgbClr val="003ACC"/>
              </a:buClr>
            </a:pPr>
            <a:r>
              <a:rPr lang="ru-RU" sz="1600" dirty="0">
                <a:solidFill>
                  <a:srgbClr val="003ACC"/>
                </a:solidFill>
                <a:sym typeface="Roboto"/>
              </a:rPr>
              <a:t>ООО «</a:t>
            </a:r>
            <a:r>
              <a:rPr lang="ru-RU" sz="1600" dirty="0" err="1">
                <a:solidFill>
                  <a:srgbClr val="003ACC"/>
                </a:solidFill>
                <a:sym typeface="Roboto"/>
              </a:rPr>
              <a:t>Материа</a:t>
            </a:r>
            <a:r>
              <a:rPr lang="ru-RU" sz="1600" dirty="0">
                <a:solidFill>
                  <a:srgbClr val="003ACC"/>
                </a:solidFill>
                <a:sym typeface="Roboto"/>
              </a:rPr>
              <a:t> Медика Холдинг»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sym typeface="Roboto"/>
              </a:rPr>
              <a:t>: проведение практик и стажировок для студентов кафедры. Совместное написание 8-9 научных статей в год.</a:t>
            </a:r>
          </a:p>
          <a:p>
            <a:pPr algn="just">
              <a:lnSpc>
                <a:spcPct val="100000"/>
              </a:lnSpc>
              <a:spcBef>
                <a:spcPts val="900"/>
              </a:spcBef>
              <a:buClr>
                <a:srgbClr val="003ACC"/>
              </a:buClr>
            </a:pPr>
            <a:r>
              <a:rPr lang="ru-RU" sz="1600" dirty="0">
                <a:solidFill>
                  <a:srgbClr val="003ACC"/>
                </a:solidFill>
                <a:sym typeface="Roboto"/>
              </a:rPr>
              <a:t>ПАО «Газпром»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sym typeface="Roboto"/>
              </a:rPr>
              <a:t>: совместное обучение школьников, студентов и сотрудников, повышение квалификации. Закуплено лабораторное оборудование на 4 млн. руб.</a:t>
            </a:r>
          </a:p>
          <a:p>
            <a:pPr algn="just">
              <a:lnSpc>
                <a:spcPct val="100000"/>
              </a:lnSpc>
              <a:spcBef>
                <a:spcPts val="900"/>
              </a:spcBef>
              <a:buClr>
                <a:srgbClr val="003ACC"/>
              </a:buClr>
            </a:pPr>
            <a:r>
              <a:rPr lang="ru-RU" sz="1600" dirty="0">
                <a:solidFill>
                  <a:srgbClr val="003ACC"/>
                </a:solidFill>
                <a:sym typeface="Roboto"/>
              </a:rPr>
              <a:t>ФГУП «Смоленское объединение «</a:t>
            </a:r>
            <a:r>
              <a:rPr lang="ru-RU" sz="1600" dirty="0" err="1">
                <a:solidFill>
                  <a:srgbClr val="003ACC"/>
                </a:solidFill>
                <a:sym typeface="Roboto"/>
              </a:rPr>
              <a:t>Аналитприбор</a:t>
            </a:r>
            <a:r>
              <a:rPr lang="ru-RU" sz="1600" dirty="0">
                <a:solidFill>
                  <a:srgbClr val="003ACC"/>
                </a:solidFill>
                <a:sym typeface="Roboto"/>
              </a:rPr>
              <a:t>»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sym typeface="Roboto"/>
              </a:rPr>
              <a:t>: изготовление научных стендов, предоставление в пользование квантово-каскадного лазера и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sym typeface="Roboto"/>
              </a:rPr>
              <a:t>раман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sym typeface="Roboto"/>
              </a:rPr>
              <a:t>-спектрометра.</a:t>
            </a:r>
          </a:p>
          <a:p>
            <a:pPr algn="just">
              <a:lnSpc>
                <a:spcPct val="100000"/>
              </a:lnSpc>
              <a:spcBef>
                <a:spcPts val="900"/>
              </a:spcBef>
              <a:buClr>
                <a:srgbClr val="003ACC"/>
              </a:buClr>
            </a:pPr>
            <a:r>
              <a:rPr lang="ru-RU" sz="1600" dirty="0">
                <a:solidFill>
                  <a:srgbClr val="003ACC"/>
                </a:solidFill>
                <a:sym typeface="Roboto"/>
              </a:rPr>
              <a:t>ФГУП «Всероссийский научно-исследовательский институт авиационных материалов»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sym typeface="Roboto"/>
              </a:rPr>
              <a:t>: проведение совместных научных исследований, проведение измерений магистрами и аспирантами кафедры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 descr="Изображение выглядит как Шрифт, логотип, Графика, круг&#10;&#10;Автоматически созданное описание">
            <a:extLst>
              <a:ext uri="{FF2B5EF4-FFF2-40B4-BE49-F238E27FC236}">
                <a16:creationId xmlns:a16="http://schemas.microsoft.com/office/drawing/2014/main" id="{3B02965E-9FBB-57FE-DB71-1CA881EE07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288" y="2339127"/>
            <a:ext cx="1283909" cy="514614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0D23C1B-1F4E-92C5-0C59-EB28BCBB2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828" y="4151320"/>
            <a:ext cx="1283909" cy="392130"/>
          </a:xfrm>
          <a:prstGeom prst="rect">
            <a:avLst/>
          </a:prstGeom>
        </p:spPr>
      </p:pic>
      <p:pic>
        <p:nvPicPr>
          <p:cNvPr id="7" name="Рисунок 6" descr="Изображение выглядит как Шрифт, Графика, логотип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0FF3703-FA20-27F8-5D83-4C776C492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37" y="4955987"/>
            <a:ext cx="1295400" cy="762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Шрифт, текст, символ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520888CC-CFC5-B3FC-C755-FD7D3C50C5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123" y="1674948"/>
            <a:ext cx="1387614" cy="306303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ка, Шрифт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4ABB529-BB89-754E-8574-C7EB9EAE5A0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749" y="3079933"/>
            <a:ext cx="1258988" cy="6190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4996E6-DED7-1550-1DCC-45B5CC2D218B}"/>
              </a:ext>
            </a:extLst>
          </p:cNvPr>
          <p:cNvSpPr txBox="1"/>
          <p:nvPr/>
        </p:nvSpPr>
        <p:spPr>
          <a:xfrm>
            <a:off x="3090531" y="430990"/>
            <a:ext cx="2928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800" b="1" dirty="0">
                <a:solidFill>
                  <a:srgbClr val="003ACC"/>
                </a:solidFill>
              </a:rPr>
              <a:t>Индустриальные партнеры</a:t>
            </a:r>
          </a:p>
          <a:p>
            <a:endParaRPr lang="ru-RU" dirty="0">
              <a:solidFill>
                <a:srgbClr val="003A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81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E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Человеческое лицо, одежд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214949DC-B048-F2E5-4F6A-08761A0BE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3288" y="-9939"/>
            <a:ext cx="7138652" cy="693751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домашнее растение, цветочный горшок, Цвет Majorelle blue&#10;&#10;Автоматически созданное описание">
            <a:extLst>
              <a:ext uri="{FF2B5EF4-FFF2-40B4-BE49-F238E27FC236}">
                <a16:creationId xmlns:a16="http://schemas.microsoft.com/office/drawing/2014/main" id="{01BB45F3-331C-21C0-0223-6F7611CF6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7977" y="-22540"/>
            <a:ext cx="11490030" cy="6962714"/>
          </a:xfrm>
          <a:prstGeom prst="rect">
            <a:avLst/>
          </a:prstGeom>
        </p:spPr>
      </p:pic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-1748135" y="-61546"/>
            <a:ext cx="8131351" cy="7014321"/>
          </a:xfrm>
          <a:prstGeom prst="parallelogram">
            <a:avLst/>
          </a:prstGeom>
          <a:gradFill flip="none" rotWithShape="1">
            <a:gsLst>
              <a:gs pos="78000">
                <a:srgbClr val="0E0F1F">
                  <a:alpha val="27000"/>
                </a:srgbClr>
              </a:gs>
              <a:gs pos="69000">
                <a:srgbClr val="110E25">
                  <a:alpha val="57061"/>
                </a:srgbClr>
              </a:gs>
              <a:gs pos="61996">
                <a:srgbClr val="110E25">
                  <a:alpha val="80000"/>
                </a:srgbClr>
              </a:gs>
              <a:gs pos="52000">
                <a:srgbClr val="110E25"/>
              </a:gs>
              <a:gs pos="85000">
                <a:srgbClr val="0E121E">
                  <a:alpha val="0"/>
                  <a:lumMod val="0"/>
                  <a:lumOff val="100000"/>
                </a:srgbClr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5C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DE897D65-ADB8-1DD7-B439-92359D75E5E2}"/>
              </a:ext>
            </a:extLst>
          </p:cNvPr>
          <p:cNvSpPr txBox="1">
            <a:spLocks/>
          </p:cNvSpPr>
          <p:nvPr/>
        </p:nvSpPr>
        <p:spPr>
          <a:xfrm>
            <a:off x="1027496" y="1967456"/>
            <a:ext cx="4406273" cy="34778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spAutoFit/>
            <a:scene3d>
              <a:camera prst="orthographicFront"/>
              <a:lightRig rig="threePt" dir="t"/>
            </a:scene3d>
            <a:sp3d extrusionH="57150" contourW="6350" prstMaterial="dkEdge">
              <a:extrusionClr>
                <a:schemeClr val="accent4">
                  <a:lumMod val="50000"/>
                </a:schemeClr>
              </a:extrusionClr>
              <a:contourClr>
                <a:srgbClr val="0E121E"/>
              </a:contourClr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b="1" dirty="0">
                <a:ln w="6350" cap="rnd">
                  <a:noFill/>
                  <a:round/>
                </a:ln>
                <a:solidFill>
                  <a:srgbClr val="FFE08E"/>
                </a:solidFill>
                <a:effectLst/>
                <a:ea typeface="Arial"/>
                <a:cs typeface="ALS Sector Bold" panose="02000000000000000000" pitchFamily="2" charset="0"/>
              </a:rPr>
              <a:t>История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b="1" dirty="0">
                <a:ln w="6350" cap="rnd">
                  <a:noFill/>
                  <a:round/>
                </a:ln>
                <a:solidFill>
                  <a:srgbClr val="FFE08E"/>
                </a:solidFill>
                <a:effectLst/>
                <a:ea typeface="Arial"/>
                <a:cs typeface="ALS Sector Bold" panose="02000000000000000000" pitchFamily="2" charset="0"/>
              </a:rPr>
              <a:t>Структура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b="1" dirty="0">
                <a:ln w="6350" cap="rnd">
                  <a:noFill/>
                  <a:round/>
                </a:ln>
                <a:solidFill>
                  <a:srgbClr val="FFE08E"/>
                </a:solidFill>
                <a:effectLst/>
                <a:cs typeface="ALS Sector Bold" panose="02000000000000000000" pitchFamily="2" charset="0"/>
              </a:rPr>
              <a:t>Люди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b="1" dirty="0">
                <a:ln w="6350" cap="rnd">
                  <a:noFill/>
                  <a:round/>
                </a:ln>
                <a:solidFill>
                  <a:srgbClr val="FFE08E"/>
                </a:solidFill>
                <a:effectLst/>
                <a:cs typeface="ALS Sector Bold" panose="02000000000000000000" pitchFamily="2" charset="0"/>
              </a:rPr>
              <a:t>Цифры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b="1" dirty="0">
                <a:ln w="6350" cap="rnd">
                  <a:noFill/>
                  <a:round/>
                </a:ln>
                <a:solidFill>
                  <a:srgbClr val="FFE08E"/>
                </a:solidFill>
                <a:effectLst/>
                <a:cs typeface="ALS Sector Bold" panose="02000000000000000000" pitchFamily="2" charset="0"/>
              </a:rPr>
              <a:t>Обучение и наука</a:t>
            </a:r>
          </a:p>
        </p:txBody>
      </p:sp>
    </p:spTree>
    <p:extLst>
      <p:ext uri="{BB962C8B-B14F-4D97-AF65-F5344CB8AC3E}">
        <p14:creationId xmlns:p14="http://schemas.microsoft.com/office/powerpoint/2010/main" val="212271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Химия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5A480-75EE-B9AE-324D-D21B448E47BE}"/>
              </a:ext>
            </a:extLst>
          </p:cNvPr>
          <p:cNvSpPr txBox="1"/>
          <p:nvPr/>
        </p:nvSpPr>
        <p:spPr>
          <a:xfrm>
            <a:off x="7149503" y="5395604"/>
            <a:ext cx="29659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Кафедру возглавляет</a:t>
            </a:r>
          </a:p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доктор химических наук, профессор</a:t>
            </a:r>
          </a:p>
          <a:p>
            <a:pPr algn="r">
              <a:defRPr/>
            </a:pPr>
            <a:r>
              <a:rPr lang="ru-RU" sz="1600" b="1" dirty="0" err="1">
                <a:solidFill>
                  <a:srgbClr val="003ACC"/>
                </a:solidFill>
              </a:rPr>
              <a:t>Шабатина</a:t>
            </a:r>
            <a:r>
              <a:rPr lang="ru-RU" sz="1600" b="1" dirty="0">
                <a:solidFill>
                  <a:srgbClr val="003ACC"/>
                </a:solidFill>
              </a:rPr>
              <a:t> Татьяна Игоревна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1C4FE8-04A3-F71B-C883-556ED520DCB3}"/>
              </a:ext>
            </a:extLst>
          </p:cNvPr>
          <p:cNvSpPr txBox="1">
            <a:spLocks/>
          </p:cNvSpPr>
          <p:nvPr/>
        </p:nvSpPr>
        <p:spPr>
          <a:xfrm>
            <a:off x="288001" y="4556369"/>
            <a:ext cx="1372358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состав: </a:t>
            </a:r>
            <a:endParaRPr lang="en-US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из них:</a:t>
            </a: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профессоров</a:t>
            </a:r>
            <a:r>
              <a:rPr lang="en-US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 </a:t>
            </a:r>
            <a:endParaRPr lang="ru-RU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доцентов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2BF02A8-4BC6-CA09-13E9-947400BC0A13}"/>
              </a:ext>
            </a:extLst>
          </p:cNvPr>
          <p:cNvSpPr txBox="1">
            <a:spLocks/>
          </p:cNvSpPr>
          <p:nvPr/>
        </p:nvSpPr>
        <p:spPr>
          <a:xfrm>
            <a:off x="1659996" y="4539736"/>
            <a:ext cx="577362" cy="372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47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A65CDB87-41FF-3E67-ECFA-51FE5E344C3C}"/>
              </a:ext>
            </a:extLst>
          </p:cNvPr>
          <p:cNvSpPr txBox="1">
            <a:spLocks/>
          </p:cNvSpPr>
          <p:nvPr/>
        </p:nvSpPr>
        <p:spPr>
          <a:xfrm>
            <a:off x="1659996" y="52476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7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0857B398-97A7-B861-024B-977217B72709}"/>
              </a:ext>
            </a:extLst>
          </p:cNvPr>
          <p:cNvSpPr txBox="1">
            <a:spLocks/>
          </p:cNvSpPr>
          <p:nvPr/>
        </p:nvSpPr>
        <p:spPr>
          <a:xfrm>
            <a:off x="1659996" y="56159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21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677B20DB-A28D-ED7F-A8DC-6D31AAA4C6AD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7" name="Рисунок 6" descr="Изображение выглядит как человек, одежд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2AE5CC2B-CCED-CCE6-E825-C2868E651C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5053" y="4334179"/>
            <a:ext cx="1536493" cy="2030493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131A920-EC4B-5C1A-CA4F-9F00DA768298}"/>
              </a:ext>
            </a:extLst>
          </p:cNvPr>
          <p:cNvSpPr txBox="1">
            <a:spLocks/>
          </p:cNvSpPr>
          <p:nvPr/>
        </p:nvSpPr>
        <p:spPr>
          <a:xfrm>
            <a:off x="3131654" y="3115327"/>
            <a:ext cx="6546602" cy="31393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rgbClr val="003ACC"/>
                </a:solidFill>
                <a:latin typeface="+mn-lt"/>
                <a:ea typeface="Calibri" panose="020F0502020204030204" pitchFamily="34" charset="0"/>
                <a:cs typeface="ALS Sector Regular" panose="02000000000000000000" pitchFamily="2" charset="0"/>
              </a:rPr>
              <a:t>Выпускающая кафедра</a:t>
            </a:r>
            <a:endParaRPr lang="ru-RU" sz="1600" dirty="0">
              <a:solidFill>
                <a:srgbClr val="003ACC"/>
              </a:solidFill>
              <a:latin typeface="+mn-lt"/>
              <a:cs typeface="ALS Sector Regular" panose="02000000000000000000" pitchFamily="2" charset="0"/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25BDD017-4E33-DCA5-21C9-05DCD7719DB8}"/>
              </a:ext>
            </a:extLst>
          </p:cNvPr>
          <p:cNvSpPr txBox="1">
            <a:spLocks/>
          </p:cNvSpPr>
          <p:nvPr/>
        </p:nvSpPr>
        <p:spPr>
          <a:xfrm>
            <a:off x="3131653" y="3537163"/>
            <a:ext cx="6654580" cy="160043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В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2021-2022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уч. году кафедрой химии было 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открыто новое перспективное направление магистратуры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по специальности «</a:t>
            </a:r>
            <a:r>
              <a:rPr lang="ru-RU" sz="1400" b="1" dirty="0" err="1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Нанохимия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и химическая технология наноматериалов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», направление подготовки 18.04.01 - Химическая технология, руководитель магистратуры – зав. кафедрой, проф. Т.И.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Шабатина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. Разработаны и лицензированы рабочие программы лекционных и практических курсов,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создан 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специальный практикум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по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нанохимии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и первичной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охарактеризации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получаемых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нанообъектов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и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наносистем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564B23-2815-FAD5-4511-417A2A5AB76B}"/>
              </a:ext>
            </a:extLst>
          </p:cNvPr>
          <p:cNvSpPr txBox="1"/>
          <p:nvPr/>
        </p:nvSpPr>
        <p:spPr>
          <a:xfrm>
            <a:off x="3131654" y="466566"/>
            <a:ext cx="6654580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Кафедра «</a:t>
            </a:r>
            <a:r>
              <a:rPr lang="ru-RU" sz="14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Химия</a:t>
            </a:r>
            <a:r>
              <a:rPr lang="ru-RU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одно из старейших подразделений университета. Она была создана в 1868 г.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совместно с кафедрами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 основным фундаментальным, общетехническим и прикладным направлениям науки (Физики, Высшей математики, др.)</a:t>
            </a:r>
          </a:p>
          <a:p>
            <a:pPr algn="just">
              <a:spcAft>
                <a:spcPts val="1000"/>
              </a:spcAft>
            </a:pP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МРУЗ</a:t>
            </a:r>
            <a:r>
              <a: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получило статус высшего и стало называться </a:t>
            </a:r>
            <a:r>
              <a:rPr lang="ru-RU" sz="14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Императорское московское техническое училище (ИМТУ)</a:t>
            </a:r>
          </a:p>
          <a:p>
            <a:pPr algn="just">
              <a:spcAft>
                <a:spcPts val="1000"/>
              </a:spcAft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Кафедру «Химия» возглавил профессор 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Иван Павлович Архипов</a:t>
            </a:r>
            <a:r>
              <a:rPr lang="ru-RU" sz="1400" b="0" i="0" u="none" strike="noStrike" dirty="0">
                <a:solidFill>
                  <a:srgbClr val="003ACC"/>
                </a:solidFill>
                <a:effectLst/>
              </a:rPr>
              <a:t> </a:t>
            </a:r>
            <a:r>
              <a:rPr lang="ru-RU" sz="1400" b="0" i="0" u="none" strike="noStrike" dirty="0">
                <a:solidFill>
                  <a:srgbClr val="202122"/>
                </a:solidFill>
                <a:effectLst/>
              </a:rPr>
              <a:t>(</a:t>
            </a:r>
            <a:r>
              <a:rPr lang="ru-RU" sz="14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в период 1880—1883 годов И. П. Архипов был директором ИМТУ)</a:t>
            </a:r>
            <a:endParaRPr lang="ru-RU" sz="1400" dirty="0">
              <a:solidFill>
                <a:schemeClr val="bg2">
                  <a:lumMod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 descr="Изображение выглядит как человек, Человеческое лицо, портре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0F3767B7-9C71-F23F-9091-2CC6D062B031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0032696" y="408527"/>
            <a:ext cx="1824351" cy="22038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F8F30A0-E31C-72C2-9913-EEA6629D48F4}"/>
              </a:ext>
            </a:extLst>
          </p:cNvPr>
          <p:cNvSpPr txBox="1"/>
          <p:nvPr/>
        </p:nvSpPr>
        <p:spPr>
          <a:xfrm>
            <a:off x="10193704" y="2538928"/>
            <a:ext cx="1502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Иван Павлович Архипов</a:t>
            </a:r>
            <a:endParaRPr lang="ru-RU" sz="1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15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Химия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ФН-5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2537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учебно-методическая работа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12D005B-9180-7B7D-E3CF-0841C685E63C}"/>
              </a:ext>
            </a:extLst>
          </p:cNvPr>
          <p:cNvSpPr txBox="1">
            <a:spLocks/>
          </p:cNvSpPr>
          <p:nvPr/>
        </p:nvSpPr>
        <p:spPr>
          <a:xfrm>
            <a:off x="3129930" y="2689385"/>
            <a:ext cx="5539906" cy="31393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rgbClr val="003ACC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Учебно-методическая работа: Выпускающая кафедра</a:t>
            </a:r>
            <a:endParaRPr lang="ru-RU" sz="1600" dirty="0">
              <a:solidFill>
                <a:srgbClr val="003ACC"/>
              </a:solidFill>
              <a:latin typeface="+mn-lt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46C5BB2D-E6B0-716A-95F4-1105B6F927B9}"/>
              </a:ext>
            </a:extLst>
          </p:cNvPr>
          <p:cNvSpPr txBox="1">
            <a:spLocks/>
          </p:cNvSpPr>
          <p:nvPr/>
        </p:nvSpPr>
        <p:spPr>
          <a:xfrm>
            <a:off x="3119656" y="3157428"/>
            <a:ext cx="5581002" cy="30623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Ведется работа по созданию 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он-лайн лекций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по базовому курсу химии и ряду специальных химических курсов и разработке методических материалов для дистанционного обучения студентов</a:t>
            </a:r>
          </a:p>
          <a:p>
            <a:pPr algn="just">
              <a:lnSpc>
                <a:spcPct val="100000"/>
              </a:lnSpc>
              <a:spcAft>
                <a:spcPts val="100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2025 г. кафедрой запланирована разработка РПД и методической документации 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нового направления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подготовки бакалавров 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Нанохимия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наноматериалы»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Предполагается, что выпускники кафедры будут востребованы на предприятиях  гос. корпорации «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Росатом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», концерна «</a:t>
            </a:r>
            <a:r>
              <a:rPr lang="ru-RU" sz="1400" dirty="0" err="1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Ростех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» и «</a:t>
            </a:r>
            <a:r>
              <a:rPr lang="ru-RU" sz="1400" dirty="0" err="1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Роснанотех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»,  НОЦ МГТУ «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Композиты России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» и 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Российской компании </a:t>
            </a:r>
            <a:r>
              <a:rPr lang="ru-RU" sz="1400" dirty="0" err="1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Сибур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, ряда институтов 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РАН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Планируется подготовка и издание 5 учебников, несколько учебных пособий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CB542324-A4EC-29EB-A4A4-D6243D1656B4}"/>
              </a:ext>
            </a:extLst>
          </p:cNvPr>
          <p:cNvSpPr txBox="1">
            <a:spLocks/>
          </p:cNvSpPr>
          <p:nvPr/>
        </p:nvSpPr>
        <p:spPr>
          <a:xfrm>
            <a:off x="3129929" y="448356"/>
            <a:ext cx="5560454" cy="194412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В 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2024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уч. году на кафедре химии обучалось 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1671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студентов, 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24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программы</a:t>
            </a:r>
          </a:p>
          <a:p>
            <a:pPr algn="just">
              <a:lnSpc>
                <a:spcPct val="100000"/>
              </a:lnSpc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Дисциплины для студентов 1, 2 и 3 курсов: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Химия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(АК, БМТ, ИУ, МТ, ПС, РК, РКТ, РТ, РЛ, РТ, СМ, Э, ГУИМЦ);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Спецхимия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(РЛ)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Общая химия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(ИУ, ГУИМЦ),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Аналитическая химия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(Э),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Органическая химия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(Э, ГУИМЦ),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Неорганическая химия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(ИУ, РТ, Э, ГУИМЦ),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Физическая и коллоидная химия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(Э),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Физическая химия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(ФН),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Когнитивные технологии сопровождения дисциплины Химия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(ГУИМЦ)</a:t>
            </a:r>
          </a:p>
        </p:txBody>
      </p:sp>
      <p:pic>
        <p:nvPicPr>
          <p:cNvPr id="12" name="Рисунок 11" descr="Изображение выглядит как в помещении, одежда, человек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A471303E-60FC-166C-6FC1-10F40E5E0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258" y="554973"/>
            <a:ext cx="2992988" cy="185783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одежда, в помещении, люди&#10;&#10;Автоматически созданное описание">
            <a:extLst>
              <a:ext uri="{FF2B5EF4-FFF2-40B4-BE49-F238E27FC236}">
                <a16:creationId xmlns:a16="http://schemas.microsoft.com/office/drawing/2014/main" id="{CC08EE85-A129-B59C-3866-8F6541B1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669" y="3249894"/>
            <a:ext cx="2998577" cy="23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94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Химия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ФН-5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2537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наука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7895D33-40DF-15EE-79A2-054486F884B3}"/>
              </a:ext>
            </a:extLst>
          </p:cNvPr>
          <p:cNvSpPr txBox="1">
            <a:spLocks/>
          </p:cNvSpPr>
          <p:nvPr/>
        </p:nvSpPr>
        <p:spPr>
          <a:xfrm>
            <a:off x="3143893" y="430943"/>
            <a:ext cx="6822040" cy="56630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Сотрудники кафедры регулярно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принимают участие в научных и научно-практических конференциях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устными и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постерными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докладами:</a:t>
            </a:r>
          </a:p>
          <a:p>
            <a:pPr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</a:pPr>
            <a:endParaRPr lang="ru-RU" sz="14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Международной конференции по химии и физике при низких температурах (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CPLT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Международной конференции по химии в органических твердых телах (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ICCOSS)</a:t>
            </a:r>
            <a:endParaRPr lang="ru-RU" sz="14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Международной конференции по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наноструктурированным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материалам (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Nano-)</a:t>
            </a:r>
            <a:endParaRPr lang="ru-RU" sz="14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Международной конференции по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нанохимии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современным нанотехнологиям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NanoChemTech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Всероссийской конференции с международным участием «Необратимые процессы в науке и технике»</a:t>
            </a: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Международной конференции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CPLT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Niseko, Japan</a:t>
            </a:r>
            <a:endParaRPr lang="ru-RU" sz="14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Международном конгрессе по инженерному образованию 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EDUCON 2024 (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Греция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июне 202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 года на кафедрой была организована в гибридном очно - он-лайн формате 1-ая Международная научно-практическая конференция «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Нанохимия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современные нанотехнологии» (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NanoChemTech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2021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конференции приняли участие более 60 ученых из ведущих ВУЗов и НИИ РАН РФ, а также несколько ведущих ученых института   (Япония) и академии наук Венгрии. </a:t>
            </a: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2025 году на базе кафедры химии ФН5 МГТУ им. Н.Э. Баумана планируется провести 4-ую международную научно-практическую конференцию «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NanoChemTech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2025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285750" indent="-193675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i="1" dirty="0">
                <a:solidFill>
                  <a:schemeClr val="bg2">
                    <a:lumMod val="25000"/>
                  </a:schemeClr>
                </a:solidFill>
              </a:rPr>
              <a:t>За 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</a:rPr>
              <a:t>2020-2024 гг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</a:rPr>
              <a:t>. сотрудниками кафедры опубликовано 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</a:rPr>
              <a:t>336 статей 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</a:rPr>
              <a:t>в рецензируемых научных изданиях, в том числе 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</a:rPr>
              <a:t>136 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</a:rPr>
              <a:t>статей в журналах индексируемых в </a:t>
            </a:r>
            <a:r>
              <a:rPr lang="ru-RU" sz="1400" i="1" dirty="0" err="1">
                <a:solidFill>
                  <a:schemeClr val="bg2">
                    <a:lumMod val="25000"/>
                  </a:schemeClr>
                </a:solidFill>
              </a:rPr>
              <a:t>междунаподных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</a:rPr>
              <a:t> базах данных </a:t>
            </a:r>
            <a:r>
              <a:rPr lang="en-US" sz="1400" i="1" dirty="0" err="1">
                <a:solidFill>
                  <a:schemeClr val="bg2">
                    <a:lumMod val="25000"/>
                  </a:schemeClr>
                </a:solidFill>
              </a:rPr>
              <a:t>WoS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</a:rPr>
              <a:t>и </a:t>
            </a:r>
            <a:r>
              <a:rPr lang="en-US" sz="1400" i="1" dirty="0">
                <a:solidFill>
                  <a:schemeClr val="bg2">
                    <a:lumMod val="25000"/>
                  </a:schemeClr>
                </a:solidFill>
              </a:rPr>
              <a:t>Scopus</a:t>
            </a:r>
            <a:r>
              <a:rPr lang="ru-RU" sz="1400" i="1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81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Химия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ФН-5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25374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наука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86B44-4AB0-C285-F24A-78B40AA95E80}"/>
              </a:ext>
            </a:extLst>
          </p:cNvPr>
          <p:cNvSpPr txBox="1">
            <a:spLocks/>
          </p:cNvSpPr>
          <p:nvPr/>
        </p:nvSpPr>
        <p:spPr>
          <a:xfrm>
            <a:off x="3143892" y="450324"/>
            <a:ext cx="6616557" cy="39754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Aft>
                <a:spcPts val="10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Научная работа кафедры в настоящее время развивается по следующим  направлениям:</a:t>
            </a:r>
            <a:endParaRPr lang="ru-RU" sz="16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263" indent="-317500" algn="just">
              <a:lnSpc>
                <a:spcPct val="100000"/>
              </a:lnSpc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Криохимия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наносистем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наноструктур – совместно с лабораторией химии низких температур Химического факультета МГУ</a:t>
            </a:r>
          </a:p>
          <a:p>
            <a:pPr marL="449263" indent="-317500" algn="just">
              <a:lnSpc>
                <a:spcPct val="100000"/>
              </a:lnSpc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Физико-химические исследования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биохимически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активных систем в поле акустических воздействий.  Совместно с ФИАН РАН – грант РФФИ (2021-2022 гг.) -1200 тыс. руб.</a:t>
            </a:r>
          </a:p>
          <a:p>
            <a:pPr marL="449263" indent="-317500" algn="just">
              <a:lnSpc>
                <a:spcPct val="100000"/>
              </a:lnSpc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композиционных систем физико-химическими методами. Совместно с кафедрой физики (ФН4) МГТУ им. Н.Э. Баумана</a:t>
            </a:r>
          </a:p>
          <a:p>
            <a:pPr marL="449263" indent="-317500" algn="just">
              <a:lnSpc>
                <a:spcPct val="100000"/>
              </a:lnSpc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Квантово-механические методы расчета электронного строения молекул. Совместно с Химическим факультетом МГУ</a:t>
            </a:r>
          </a:p>
          <a:p>
            <a:pPr marL="449263" indent="-317500" algn="just">
              <a:lnSpc>
                <a:spcPct val="100000"/>
              </a:lnSpc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Получение и свойства фотонных кристаллов. Совместно с кафедрой физики (ФН4) МГТУ им. Н.Э. Баумана и ФИАН им. П.Н. Лебедева</a:t>
            </a:r>
          </a:p>
          <a:p>
            <a:pPr marL="449263" indent="-317500" algn="just">
              <a:lnSpc>
                <a:spcPct val="100000"/>
              </a:lnSpc>
              <a:spcBef>
                <a:spcPts val="6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Разработка методических основ для формирования компетенций в курсе химии МГТУ им. Н.Э. Баумана</a:t>
            </a:r>
          </a:p>
        </p:txBody>
      </p:sp>
    </p:spTree>
    <p:extLst>
      <p:ext uri="{BB962C8B-B14F-4D97-AF65-F5344CB8AC3E}">
        <p14:creationId xmlns:p14="http://schemas.microsoft.com/office/powerpoint/2010/main" val="2666880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Электротехника и промышленная электроника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5A480-75EE-B9AE-324D-D21B448E47BE}"/>
              </a:ext>
            </a:extLst>
          </p:cNvPr>
          <p:cNvSpPr txBox="1"/>
          <p:nvPr/>
        </p:nvSpPr>
        <p:spPr>
          <a:xfrm>
            <a:off x="6893961" y="5395604"/>
            <a:ext cx="32215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Кафедру возглавляет</a:t>
            </a:r>
          </a:p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доктор технических наук, профессор</a:t>
            </a:r>
          </a:p>
          <a:p>
            <a:pPr algn="r">
              <a:defRPr/>
            </a:pPr>
            <a:r>
              <a:rPr lang="ru-RU" sz="1600" b="1" dirty="0">
                <a:solidFill>
                  <a:srgbClr val="003ACC"/>
                </a:solidFill>
              </a:rPr>
              <a:t>Красовский Александр Борисович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1C4FE8-04A3-F71B-C883-556ED520DCB3}"/>
              </a:ext>
            </a:extLst>
          </p:cNvPr>
          <p:cNvSpPr txBox="1">
            <a:spLocks/>
          </p:cNvSpPr>
          <p:nvPr/>
        </p:nvSpPr>
        <p:spPr>
          <a:xfrm>
            <a:off x="288001" y="4556369"/>
            <a:ext cx="1372358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состав: </a:t>
            </a:r>
            <a:endParaRPr lang="en-US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из них:</a:t>
            </a: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профессоров</a:t>
            </a:r>
            <a:r>
              <a:rPr lang="en-US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 </a:t>
            </a:r>
            <a:endParaRPr lang="ru-RU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доцентов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2BF02A8-4BC6-CA09-13E9-947400BC0A13}"/>
              </a:ext>
            </a:extLst>
          </p:cNvPr>
          <p:cNvSpPr txBox="1">
            <a:spLocks/>
          </p:cNvSpPr>
          <p:nvPr/>
        </p:nvSpPr>
        <p:spPr>
          <a:xfrm>
            <a:off x="1659996" y="4539736"/>
            <a:ext cx="577362" cy="372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30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A65CDB87-41FF-3E67-ECFA-51FE5E344C3C}"/>
              </a:ext>
            </a:extLst>
          </p:cNvPr>
          <p:cNvSpPr txBox="1">
            <a:spLocks/>
          </p:cNvSpPr>
          <p:nvPr/>
        </p:nvSpPr>
        <p:spPr>
          <a:xfrm>
            <a:off x="1659996" y="52476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3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0857B398-97A7-B861-024B-977217B72709}"/>
              </a:ext>
            </a:extLst>
          </p:cNvPr>
          <p:cNvSpPr txBox="1">
            <a:spLocks/>
          </p:cNvSpPr>
          <p:nvPr/>
        </p:nvSpPr>
        <p:spPr>
          <a:xfrm>
            <a:off x="1659996" y="56159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14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677B20DB-A28D-ED7F-A8DC-6D31AAA4C6AD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99AFAE6F-F0A4-48A3-D70F-5FB6A4510E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02313" y="4334178"/>
            <a:ext cx="1536494" cy="203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5A0D9AD1-3F4F-0A2A-7090-4C6CB0BAE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746" y="429776"/>
            <a:ext cx="69023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3ACC"/>
                </a:solidFill>
                <a:latin typeface="Calibri" pitchFamily="34" charset="0"/>
              </a:rPr>
              <a:t>Берет свое начало от созданной в 1902 г. электротехнической лаборатории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B8CC7B0-2634-5932-9023-826E989D2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746" y="918451"/>
            <a:ext cx="57302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Выдающиеся ученые и педагоги, стоявшие у истоков кафедры: </a:t>
            </a:r>
          </a:p>
        </p:txBody>
      </p:sp>
      <p:pic>
        <p:nvPicPr>
          <p:cNvPr id="11" name="Рисунок 7">
            <a:extLst>
              <a:ext uri="{FF2B5EF4-FFF2-40B4-BE49-F238E27FC236}">
                <a16:creationId xmlns:a16="http://schemas.microsoft.com/office/drawing/2014/main" id="{311C9BDD-FFEB-D343-1485-00BB7BF47E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67" y="1658613"/>
            <a:ext cx="1538216" cy="213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8">
            <a:extLst>
              <a:ext uri="{FF2B5EF4-FFF2-40B4-BE49-F238E27FC236}">
                <a16:creationId xmlns:a16="http://schemas.microsoft.com/office/drawing/2014/main" id="{46EBA675-2416-4AE5-2F64-865F1AE5EE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2257" y="1658612"/>
            <a:ext cx="1606098" cy="213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E64CD91C-3E93-8F32-61E6-6AE4F249A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773" y="3794534"/>
            <a:ext cx="1067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Профессор</a:t>
            </a:r>
          </a:p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 Угримов Б.И.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8BC8BE27-A563-AECA-B523-7C18C499F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648" y="3794534"/>
            <a:ext cx="10599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Профессор</a:t>
            </a:r>
          </a:p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Шенфер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 К.И.</a:t>
            </a:r>
          </a:p>
        </p:txBody>
      </p:sp>
      <p:pic>
        <p:nvPicPr>
          <p:cNvPr id="22" name="Рисунок 11">
            <a:extLst>
              <a:ext uri="{FF2B5EF4-FFF2-40B4-BE49-F238E27FC236}">
                <a16:creationId xmlns:a16="http://schemas.microsoft.com/office/drawing/2014/main" id="{E619EB2D-A7D6-39A2-7DEE-C32E55D100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33829" y="1642494"/>
            <a:ext cx="1571163" cy="214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DBB4C0A7-BF07-D207-43E0-97F9EFBC6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021" y="3819506"/>
            <a:ext cx="908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Профессор</a:t>
            </a:r>
          </a:p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 Круг К.А.</a:t>
            </a:r>
          </a:p>
        </p:txBody>
      </p:sp>
      <p:pic>
        <p:nvPicPr>
          <p:cNvPr id="24" name="Рисунок 13">
            <a:extLst>
              <a:ext uri="{FF2B5EF4-FFF2-40B4-BE49-F238E27FC236}">
                <a16:creationId xmlns:a16="http://schemas.microsoft.com/office/drawing/2014/main" id="{9E5EE397-F35F-FF71-FB3E-ED5C490672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80466" y="1637220"/>
            <a:ext cx="1557236" cy="214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4">
            <a:extLst>
              <a:ext uri="{FF2B5EF4-FFF2-40B4-BE49-F238E27FC236}">
                <a16:creationId xmlns:a16="http://schemas.microsoft.com/office/drawing/2014/main" id="{82CFCFA5-116A-BC85-A97A-22DEA97C8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5264" y="3790121"/>
            <a:ext cx="10358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Академик</a:t>
            </a:r>
          </a:p>
          <a:p>
            <a:pPr algn="ctr"/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Никитин В.П.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108BA57-E4E4-9E10-E2F9-F734E2337BD7}"/>
              </a:ext>
            </a:extLst>
          </p:cNvPr>
          <p:cNvSpPr txBox="1">
            <a:spLocks/>
          </p:cNvSpPr>
          <p:nvPr/>
        </p:nvSpPr>
        <p:spPr>
          <a:xfrm>
            <a:off x="3125552" y="4636422"/>
            <a:ext cx="4032803" cy="18364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Font typeface="Wingdings 3" pitchFamily="18" charset="2"/>
              <a:buNone/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После присоединения кафедры ТОЭ в 2012 г. является единственной кафедрой электротехнического профиля в Университете и осуществляет базовую электротехническую подготовку на всех факультетах и филиалах</a:t>
            </a:r>
          </a:p>
          <a:p>
            <a:pPr algn="l">
              <a:lnSpc>
                <a:spcPct val="100000"/>
              </a:lnSpc>
              <a:buFont typeface="Wingdings 3" pitchFamily="18" charset="2"/>
              <a:buNone/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Ежегодно на кафедре проходят обучение более </a:t>
            </a:r>
            <a:r>
              <a:rPr lang="ru-RU" sz="1500" dirty="0">
                <a:solidFill>
                  <a:srgbClr val="003ACC"/>
                </a:solidFill>
                <a:cs typeface="Times New Roman" panose="02020603050405020304" pitchFamily="18" charset="0"/>
              </a:rPr>
              <a:t>2600</a:t>
            </a:r>
            <a:r>
              <a:rPr lang="ru-RU" sz="15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студентов</a:t>
            </a:r>
            <a:endParaRPr lang="ru-RU" sz="15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92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учебная деятельность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B5A920B-4B8F-A60B-BEB9-F82900CE9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Электротехника и промышленная электроника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ФН-7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7053102-D356-A054-79E5-17F837B0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850" y="429776"/>
            <a:ext cx="87097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ACC"/>
                </a:solidFill>
                <a:latin typeface="Calibri" pitchFamily="34" charset="0"/>
              </a:rPr>
              <a:t>На кафедре функционируют 6 современных лабораторий по основным  разделам электротехники и компьютерный класс. 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7641C3F-F94A-409C-7EE1-DB8287F30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5317" y="4907898"/>
            <a:ext cx="143309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Компьютеризированный стенд лаборатории электропривода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ACC3A7D7-FF77-105E-DEB1-F7687C7D3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553" y="3623723"/>
            <a:ext cx="39680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Стенд лаборатории электрических машин</a:t>
            </a:r>
          </a:p>
        </p:txBody>
      </p:sp>
      <p:pic>
        <p:nvPicPr>
          <p:cNvPr id="16" name="Picture 12" descr="IMG_3675">
            <a:extLst>
              <a:ext uri="{FF2B5EF4-FFF2-40B4-BE49-F238E27FC236}">
                <a16:creationId xmlns:a16="http://schemas.microsoft.com/office/drawing/2014/main" id="{473140C6-0205-C649-45FA-02EC9FD5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818" y="1276295"/>
            <a:ext cx="3895173" cy="227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F8F20110-1DCE-6EB4-5D5B-04BC78ABB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1896" y="3623723"/>
            <a:ext cx="39680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Компьютеризированный стенд лаборатории электрических цепей</a:t>
            </a:r>
          </a:p>
        </p:txBody>
      </p:sp>
      <p:pic>
        <p:nvPicPr>
          <p:cNvPr id="19" name="Picture 15" descr="IMG_3677">
            <a:extLst>
              <a:ext uri="{FF2B5EF4-FFF2-40B4-BE49-F238E27FC236}">
                <a16:creationId xmlns:a16="http://schemas.microsoft.com/office/drawing/2014/main" id="{031409F0-A70A-E2F2-A13A-0B62E125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552" y="1276295"/>
            <a:ext cx="3977004" cy="227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B03DDED5-1A88-BB45-603D-C1A0F28C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4818" y="4268459"/>
            <a:ext cx="2970499" cy="223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1">
            <a:extLst>
              <a:ext uri="{FF2B5EF4-FFF2-40B4-BE49-F238E27FC236}">
                <a16:creationId xmlns:a16="http://schemas.microsoft.com/office/drawing/2014/main" id="{A89D4F3F-5DA0-AA97-5FF7-39911D1530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890584" y="4146943"/>
            <a:ext cx="1934972" cy="237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Объект 6">
            <a:extLst>
              <a:ext uri="{FF2B5EF4-FFF2-40B4-BE49-F238E27FC236}">
                <a16:creationId xmlns:a16="http://schemas.microsoft.com/office/drawing/2014/main" id="{09737171-0B29-1F76-5D7B-7A977B3E4D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7024" y="4146943"/>
            <a:ext cx="1905577" cy="23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44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учебная деятельность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B5A920B-4B8F-A60B-BEB9-F82900CE9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Электротехника и промышленная электроника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ФН-7</a:t>
            </a: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DA8D572E-0238-DA7E-B6A0-C9ECC2AFB658}"/>
              </a:ext>
            </a:extLst>
          </p:cNvPr>
          <p:cNvSpPr txBox="1">
            <a:spLocks/>
          </p:cNvSpPr>
          <p:nvPr/>
        </p:nvSpPr>
        <p:spPr>
          <a:xfrm>
            <a:off x="3126124" y="471289"/>
            <a:ext cx="8777876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600" dirty="0">
                <a:solidFill>
                  <a:srgbClr val="003ACC"/>
                </a:solidFill>
                <a:cs typeface="Times New Roman" panose="02020603050405020304" pitchFamily="18" charset="0"/>
              </a:rPr>
              <a:t>В 2024 году кафедра стала выпускающей</a:t>
            </a:r>
            <a:r>
              <a:rPr lang="ru-RU" sz="1600" dirty="0">
                <a:cs typeface="Times New Roman" panose="02020603050405020304" pitchFamily="18" charset="0"/>
              </a:rPr>
              <a:t>, летом был произведен первый набор студентов по специальности 13.03.02 «Электроэнергетика и электротехника» (профиль «Электропривод и автоматика»).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243F42-096B-6856-873C-AED3D7102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649" y="1529705"/>
            <a:ext cx="7120098" cy="47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9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наука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B5A920B-4B8F-A60B-BEB9-F82900CE9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Электротехника и промышленная электроника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61E7DF-28DA-58C4-B569-CB40D66C9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014" y="429776"/>
            <a:ext cx="6958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3ACC"/>
                </a:solidFill>
                <a:cs typeface="Times New Roman" panose="02020603050405020304" pitchFamily="18" charset="0"/>
              </a:rPr>
              <a:t>Направления научной работы кафедры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818540BE-AD31-FD7F-8DA3-181BE4B7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3911" y="1260843"/>
            <a:ext cx="2850014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00772E3F-B92B-296A-2DAE-5092F516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5447" y="1260843"/>
            <a:ext cx="2747223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Плакаты ФН-7 на печать (1180х970) 3">
            <a:extLst>
              <a:ext uri="{FF2B5EF4-FFF2-40B4-BE49-F238E27FC236}">
                <a16:creationId xmlns:a16="http://schemas.microsoft.com/office/drawing/2014/main" id="{19F77D79-39DF-A96D-9284-83A98F5D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4192" y="1260843"/>
            <a:ext cx="2574246" cy="23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3E6EBE7B-DC94-BF11-FEBA-5EEE29D00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014" y="4514432"/>
            <a:ext cx="87214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cs typeface="Times New Roman" panose="02020603050405020304" pitchFamily="18" charset="0"/>
              </a:rPr>
              <a:t>За последние годы в аспирантуре кафедры были подготовлены и успешно защитили диссертации  5 человек.</a:t>
            </a:r>
          </a:p>
          <a:p>
            <a:pPr algn="just"/>
            <a:endParaRPr lang="ru-RU" sz="1600" dirty="0"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cs typeface="Times New Roman" panose="02020603050405020304" pitchFamily="18" charset="0"/>
              </a:rPr>
              <a:t>Ежегодно проводятся олимпиады по электротехнике и конференция «Студенческая весна».</a:t>
            </a:r>
          </a:p>
        </p:txBody>
      </p:sp>
    </p:spTree>
    <p:extLst>
      <p:ext uri="{BB962C8B-B14F-4D97-AF65-F5344CB8AC3E}">
        <p14:creationId xmlns:p14="http://schemas.microsoft.com/office/powerpoint/2010/main" val="1743501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3B2EA1B-7E42-0BF7-BB80-2FBD69A815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35"/>
          <a:stretch/>
        </p:blipFill>
        <p:spPr>
          <a:xfrm>
            <a:off x="3145598" y="784668"/>
            <a:ext cx="6981871" cy="4549202"/>
          </a:xfrm>
          <a:prstGeom prst="rect">
            <a:avLst/>
          </a:prstGeom>
        </p:spPr>
      </p:pic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i="0" u="none" strike="noStrike" dirty="0">
                <a:solidFill>
                  <a:schemeClr val="bg1"/>
                </a:solidFill>
                <a:effectLst/>
                <a:latin typeface="+mn-lt"/>
              </a:rPr>
              <a:t>Вычислительная математика и математическая физика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5A480-75EE-B9AE-324D-D21B448E47BE}"/>
              </a:ext>
            </a:extLst>
          </p:cNvPr>
          <p:cNvSpPr txBox="1"/>
          <p:nvPr/>
        </p:nvSpPr>
        <p:spPr>
          <a:xfrm>
            <a:off x="6667928" y="5395604"/>
            <a:ext cx="34475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Кафедру возглавляет</a:t>
            </a:r>
          </a:p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доктор физико-математических наук, профессор</a:t>
            </a:r>
          </a:p>
          <a:p>
            <a:pPr algn="r">
              <a:defRPr/>
            </a:pPr>
            <a:r>
              <a:rPr lang="ru-RU" sz="1600" b="1" dirty="0">
                <a:solidFill>
                  <a:srgbClr val="003ACC"/>
                </a:solidFill>
              </a:rPr>
              <a:t>Димитриенко Юрий Иванович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1C4FE8-04A3-F71B-C883-556ED520DCB3}"/>
              </a:ext>
            </a:extLst>
          </p:cNvPr>
          <p:cNvSpPr txBox="1">
            <a:spLocks/>
          </p:cNvSpPr>
          <p:nvPr/>
        </p:nvSpPr>
        <p:spPr>
          <a:xfrm>
            <a:off x="288001" y="4556369"/>
            <a:ext cx="1372358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состав: </a:t>
            </a:r>
            <a:endParaRPr lang="en-US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из них:</a:t>
            </a: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профессоров</a:t>
            </a:r>
            <a:r>
              <a:rPr lang="en-US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 </a:t>
            </a:r>
            <a:endParaRPr lang="ru-RU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доцентов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2BF02A8-4BC6-CA09-13E9-947400BC0A13}"/>
              </a:ext>
            </a:extLst>
          </p:cNvPr>
          <p:cNvSpPr txBox="1">
            <a:spLocks/>
          </p:cNvSpPr>
          <p:nvPr/>
        </p:nvSpPr>
        <p:spPr>
          <a:xfrm>
            <a:off x="1659996" y="4539736"/>
            <a:ext cx="577362" cy="372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72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A65CDB87-41FF-3E67-ECFA-51FE5E344C3C}"/>
              </a:ext>
            </a:extLst>
          </p:cNvPr>
          <p:cNvSpPr txBox="1">
            <a:spLocks/>
          </p:cNvSpPr>
          <p:nvPr/>
        </p:nvSpPr>
        <p:spPr>
          <a:xfrm>
            <a:off x="1659996" y="52476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4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0857B398-97A7-B861-024B-977217B72709}"/>
              </a:ext>
            </a:extLst>
          </p:cNvPr>
          <p:cNvSpPr txBox="1">
            <a:spLocks/>
          </p:cNvSpPr>
          <p:nvPr/>
        </p:nvSpPr>
        <p:spPr>
          <a:xfrm>
            <a:off x="1659996" y="56159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38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677B20DB-A28D-ED7F-A8DC-6D31AAA4C6AD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13" name="Рисунок 12" descr="Изображение выглядит как человек, в помещении, одежд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7DD265F2-32F3-81FB-A508-663B26C5F3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5892" y="4318624"/>
            <a:ext cx="1536494" cy="20304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AFA694-0439-3B05-9350-C0C10D622F45}"/>
              </a:ext>
            </a:extLst>
          </p:cNvPr>
          <p:cNvSpPr txBox="1"/>
          <p:nvPr/>
        </p:nvSpPr>
        <p:spPr>
          <a:xfrm>
            <a:off x="3133618" y="429419"/>
            <a:ext cx="86676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600" b="1" i="0" u="none" strike="noStrike" dirty="0">
                <a:solidFill>
                  <a:srgbClr val="003ACC"/>
                </a:solidFill>
                <a:effectLst/>
              </a:rPr>
              <a:t>Кафедра ФН-11</a:t>
            </a:r>
            <a:r>
              <a:rPr lang="ru-RU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 осуществляет подготовку бакалавров и магистров по направлению "Математика и компьютерные науки (02.03.01; 02.04.01), реализуя образовательные профили подготовки: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Математическое и компьютерное моделирование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Математическое и компьютерное моделирование в экономике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Суперкомпьютерное моделирование и искусственный интеллект в инженерных задачах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Математическое и компьютерное моделирование в механике композитов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Математическое и компьютерное моделирование  в аэрокосмической технике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Математическое и компьютерное моделирование в механике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endParaRPr lang="ru-RU" sz="1600" b="0" i="0" u="none" strike="noStrike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285750" indent="-285750" algn="just">
              <a:buFontTx/>
              <a:buChar char="-"/>
            </a:pPr>
            <a:endParaRPr lang="ru-RU" sz="1600" b="0" i="0" u="none" strike="noStrike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algn="just">
              <a:spcAft>
                <a:spcPts val="600"/>
              </a:spcAft>
            </a:pPr>
            <a:r>
              <a:rPr lang="ru-RU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Студенты, обучающиеся на кафедре, получают глубокие знания в области: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фундаментальной и прикладной математики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вычислительной математики, механики и математической физики</a:t>
            </a:r>
          </a:p>
          <a:p>
            <a:pPr marL="357188" indent="-214313" algn="just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b="0" i="0" u="none" strike="noStrike" dirty="0">
                <a:solidFill>
                  <a:schemeClr val="bg2">
                    <a:lumMod val="25000"/>
                  </a:schemeClr>
                </a:solidFill>
                <a:effectLst/>
              </a:rPr>
              <a:t>информатики, программирования и вычислительной техники, получают опыт разработки прикладного программного обеспечения</a:t>
            </a:r>
          </a:p>
        </p:txBody>
      </p:sp>
    </p:spTree>
    <p:extLst>
      <p:ext uri="{BB962C8B-B14F-4D97-AF65-F5344CB8AC3E}">
        <p14:creationId xmlns:p14="http://schemas.microsoft.com/office/powerpoint/2010/main" val="2505070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разработки</a:t>
            </a:r>
          </a:p>
          <a:p>
            <a:pPr algn="l">
              <a:lnSpc>
                <a:spcPct val="114000"/>
              </a:lnSpc>
            </a:pPr>
            <a:endParaRPr lang="ru-RU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ИОС </a:t>
            </a:r>
            <a:r>
              <a:rPr lang="en-US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NOMOTEX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DAD5C597-6771-E212-2FFA-06B522A7C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4586" y="1032385"/>
            <a:ext cx="8569288" cy="4180891"/>
          </a:xfrm>
          <a:prstGeom prst="rect">
            <a:avLst/>
          </a:prstGeom>
          <a:noFill/>
          <a:ln w="9525">
            <a:solidFill>
              <a:srgbClr val="003ACC">
                <a:alpha val="60038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Скругленный прямоугольник 6">
            <a:extLst>
              <a:ext uri="{FF2B5EF4-FFF2-40B4-BE49-F238E27FC236}">
                <a16:creationId xmlns:a16="http://schemas.microsoft.com/office/drawing/2014/main" id="{8F0E6416-E3BE-4880-0CFF-77FC28F85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96" y="5294235"/>
            <a:ext cx="2106612" cy="4222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003ACC">
                <a:alpha val="60038"/>
              </a:srgbClr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ru-RU" sz="1400" b="1" dirty="0">
                <a:solidFill>
                  <a:srgbClr val="003ACC"/>
                </a:solidFill>
              </a:rPr>
              <a:t>Web – </a:t>
            </a:r>
            <a:r>
              <a:rPr lang="ru-RU" altLang="ru-RU" sz="1400" b="1" dirty="0">
                <a:solidFill>
                  <a:srgbClr val="003ACC"/>
                </a:solidFill>
              </a:rPr>
              <a:t>технология</a:t>
            </a:r>
            <a:endParaRPr lang="ru-RU" altLang="ru-RU" sz="1400" dirty="0">
              <a:solidFill>
                <a:srgbClr val="003ACC"/>
              </a:solidFill>
            </a:endParaRPr>
          </a:p>
        </p:txBody>
      </p:sp>
      <p:sp>
        <p:nvSpPr>
          <p:cNvPr id="33" name="Скругленный прямоугольник 9">
            <a:extLst>
              <a:ext uri="{FF2B5EF4-FFF2-40B4-BE49-F238E27FC236}">
                <a16:creationId xmlns:a16="http://schemas.microsoft.com/office/drawing/2014/main" id="{3A874A39-2DD0-3220-E25F-F38BBAD81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096" y="5878428"/>
            <a:ext cx="2146300" cy="55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003ACC">
                <a:alpha val="60038"/>
              </a:srgbClr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400" b="1">
                <a:solidFill>
                  <a:srgbClr val="003ACC"/>
                </a:solidFill>
              </a:rPr>
              <a:t>Клиент-серверная архитектура</a:t>
            </a:r>
            <a:endParaRPr lang="ru-RU" altLang="ru-RU" sz="1400">
              <a:solidFill>
                <a:srgbClr val="003ACC"/>
              </a:solidFill>
            </a:endParaRPr>
          </a:p>
        </p:txBody>
      </p:sp>
      <p:sp>
        <p:nvSpPr>
          <p:cNvPr id="34" name="Скругленный прямоугольник 6">
            <a:extLst>
              <a:ext uri="{FF2B5EF4-FFF2-40B4-BE49-F238E27FC236}">
                <a16:creationId xmlns:a16="http://schemas.microsoft.com/office/drawing/2014/main" id="{5C7EED6E-ED93-EE5E-A81E-813EC9DDD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048" y="5568265"/>
            <a:ext cx="2790825" cy="5778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003ACC">
                <a:alpha val="60038"/>
              </a:srgbClr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1400" b="1" dirty="0">
                <a:solidFill>
                  <a:srgbClr val="003ACC"/>
                </a:solidFill>
              </a:rPr>
              <a:t>Полная версия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3ACC"/>
                </a:solidFill>
              </a:rPr>
              <a:t>для мобильных устройств</a:t>
            </a:r>
            <a:endParaRPr lang="ru-RU" altLang="ru-RU" sz="1400" dirty="0">
              <a:solidFill>
                <a:srgbClr val="003ACC"/>
              </a:solidFill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EC3F9BA9-F273-A61E-97A9-B779827B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11" y="5251476"/>
            <a:ext cx="1272724" cy="465034"/>
          </a:xfrm>
          <a:prstGeom prst="rect">
            <a:avLst/>
          </a:prstGeom>
          <a:noFill/>
          <a:ln w="9525">
            <a:solidFill>
              <a:srgbClr val="003ACC">
                <a:alpha val="60038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E89B5BB8-91D8-F735-6C92-10D42086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0330" y="5231597"/>
            <a:ext cx="2533544" cy="1499119"/>
          </a:xfrm>
          <a:prstGeom prst="rect">
            <a:avLst/>
          </a:prstGeom>
          <a:noFill/>
          <a:ln w="9525">
            <a:solidFill>
              <a:srgbClr val="003ACC">
                <a:alpha val="60038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Скругленный прямоугольник 6">
            <a:extLst>
              <a:ext uri="{FF2B5EF4-FFF2-40B4-BE49-F238E27FC236}">
                <a16:creationId xmlns:a16="http://schemas.microsoft.com/office/drawing/2014/main" id="{4728D06A-DA33-B2A8-4CAC-948ED100C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2213" y="5698488"/>
            <a:ext cx="2106612" cy="32044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rgbClr val="003ACC">
                <a:alpha val="60038"/>
              </a:srgbClr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/>
            <a:r>
              <a:rPr lang="ru-RU" altLang="ru-RU" sz="1400" b="1" dirty="0">
                <a:solidFill>
                  <a:srgbClr val="003ACC"/>
                </a:solidFill>
              </a:rPr>
              <a:t>Интерактивность</a:t>
            </a:r>
            <a:endParaRPr lang="ru-RU" altLang="ru-RU" sz="1400" dirty="0">
              <a:solidFill>
                <a:srgbClr val="003ACC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7ECE89-D1CF-1E9C-FE74-C9037B38E17F}"/>
              </a:ext>
            </a:extLst>
          </p:cNvPr>
          <p:cNvSpPr txBox="1"/>
          <p:nvPr/>
        </p:nvSpPr>
        <p:spPr>
          <a:xfrm>
            <a:off x="3126616" y="478561"/>
            <a:ext cx="5806526" cy="763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rgbClr val="003ACC"/>
                </a:solidFill>
                <a:cs typeface="Times New Roman" pitchFamily="18" charset="0"/>
              </a:rPr>
              <a:t>Цифровая информационно-образовательная среда  </a:t>
            </a:r>
            <a:r>
              <a:rPr lang="en-US" sz="1600" b="1" dirty="0">
                <a:solidFill>
                  <a:srgbClr val="003ACC"/>
                </a:solidFill>
                <a:cs typeface="Times New Roman" pitchFamily="18" charset="0"/>
              </a:rPr>
              <a:t>NOMOTEX</a:t>
            </a:r>
            <a:endParaRPr lang="ru-RU" sz="1600" b="1" dirty="0">
              <a:solidFill>
                <a:srgbClr val="003ACC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(разработана на кафедре ФН-11)</a:t>
            </a:r>
          </a:p>
          <a:p>
            <a:endParaRPr lang="ru-RU" dirty="0"/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93C07252-D195-81EF-9714-388652907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i="0" u="none" strike="noStrike" dirty="0">
                <a:solidFill>
                  <a:schemeClr val="bg1"/>
                </a:solidFill>
                <a:effectLst/>
                <a:latin typeface="+mn-lt"/>
              </a:rPr>
              <a:t>Вычислительная математика и математическая физика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ФН-11</a:t>
            </a:r>
          </a:p>
        </p:txBody>
      </p:sp>
    </p:spTree>
    <p:extLst>
      <p:ext uri="{BB962C8B-B14F-4D97-AF65-F5344CB8AC3E}">
        <p14:creationId xmlns:p14="http://schemas.microsoft.com/office/powerpoint/2010/main" val="200161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E005804D-EB41-1E7D-1243-9F7DCAE924DC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485" y="2170327"/>
            <a:ext cx="2259654" cy="457854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ИСТОРИЯ</a:t>
            </a:r>
            <a:endParaRPr lang="ru-RU" sz="2400" dirty="0">
              <a:solidFill>
                <a:schemeClr val="bg1"/>
              </a:solidFill>
              <a:latin typeface="+mn-lt"/>
              <a:cs typeface="ALS Sector Regula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1FCD4F-33C8-1ECF-F34B-AA5E8E04BEBA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12696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Научно-учебный комплекс «Фундаментальные науки»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7F83B231-9B74-2224-6FA5-6A49BF20363F}"/>
              </a:ext>
            </a:extLst>
          </p:cNvPr>
          <p:cNvSpPr txBox="1">
            <a:spLocks/>
          </p:cNvSpPr>
          <p:nvPr/>
        </p:nvSpPr>
        <p:spPr>
          <a:xfrm>
            <a:off x="3169758" y="450324"/>
            <a:ext cx="6863242" cy="6043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1832</a:t>
            </a:r>
            <a:r>
              <a:rPr lang="ru-RU" sz="1400" b="1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г. - Начало преподавания в </a:t>
            </a:r>
            <a:r>
              <a:rPr lang="ru-RU" sz="1400" b="0" i="0" strike="noStrike" dirty="0">
                <a:solidFill>
                  <a:srgbClr val="003ACC"/>
                </a:solidFill>
                <a:effectLst/>
                <a:cs typeface="ALS Sector Regular" panose="02000000000000000000" pitchFamily="2" charset="0"/>
              </a:rPr>
              <a:t>Московском ремесленном учебном заведении</a:t>
            </a:r>
            <a:r>
              <a:rPr lang="ru-RU" sz="1200" b="0" i="0" strike="noStrike" dirty="0">
                <a:solidFill>
                  <a:srgbClr val="003ACC"/>
                </a:solidFill>
                <a:effectLst/>
                <a:cs typeface="ALS Sector Regular" panose="02000000000000000000" pitchFamily="2" charset="0"/>
              </a:rPr>
              <a:t> </a:t>
            </a:r>
            <a:r>
              <a:rPr lang="ru-RU" sz="1200" b="0" i="0" u="none" strike="noStrike" dirty="0">
                <a:solidFill>
                  <a:srgbClr val="202122"/>
                </a:solidFill>
                <a:effectLst/>
                <a:cs typeface="ALS Sector Regular" panose="02000000000000000000" pitchFamily="2" charset="0"/>
              </a:rPr>
              <a:t>(</a:t>
            </a:r>
            <a:r>
              <a:rPr lang="ru-RU" sz="12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МРУЗ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).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Первый преподаватель математики профессор Платон Николаевич ПОГОРЕЛЬСКИЙ.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1834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начало преподавания механики, физики и химии. Создание физического кабинета и химической лаборатории.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Первый преподаватель физики и химии профессор Петр Васильевич ФЕДОРОВ.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1846-67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работа в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МРУЗе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Александра Степановича ЕРШОВА (от преподавателя до директора). 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Становление курса практической механики. Составление проекта преобразования </a:t>
            </a:r>
            <a:r>
              <a:rPr lang="ru-RU" sz="1400" dirty="0" err="1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МРУЗа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в высшее учебное заведение 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1850-60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гг. 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-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р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абота в ИМТУ профессора Модеста Яковлевича КИТТАРЫ. 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Становление курса аналитической химии и химической технологии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1850-60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работа в ИМТУ профессора Николая Алексеевича ЛЮБИМОВА. 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Развитие курса физики. Комплектование кабинета физики многочисленными приборами.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1868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МРУЗ получило статус высшего и стало называться Императорское московское техническое училище (ИМТУ). Были созданы кафедры по основным фундаментальным, общетехническим и прикладным направлениям науки.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Работа в ИМТУ таких учёных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, как: </a:t>
            </a:r>
            <a:endParaRPr lang="ru-RU" sz="1400" dirty="0">
              <a:solidFill>
                <a:schemeClr val="bg2">
                  <a:lumMod val="25000"/>
                </a:schemeClr>
              </a:solidFill>
              <a:effectLst/>
              <a:ea typeface="Calibri" panose="020F0502020204030204" pitchFamily="34" charset="0"/>
              <a:cs typeface="ALS Sector Regular" panose="02000000000000000000" pitchFamily="2" charset="0"/>
            </a:endParaRPr>
          </a:p>
          <a:p>
            <a:pPr marL="363538" indent="-177800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Профессор каф. «ВЫСШАЯ МАТЕМАТИКА»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Алексей Васильевич ЛЕТНИКОВ</a:t>
            </a:r>
          </a:p>
          <a:p>
            <a:pPr marL="363538" indent="-177800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Профессор каф. «ФИЗИКА»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Алексей Сергеевич ВЛАДИМИРСКИЙ</a:t>
            </a:r>
          </a:p>
          <a:p>
            <a:pPr marL="363538" indent="-177800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Профессор каф. «ХИМИЯ»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Иван Павлович АРХИПОВ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1872</a:t>
            </a:r>
            <a:r>
              <a:rPr lang="ru-RU" sz="14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 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начало работы в ИМТУ 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Николая Егоровича ЖУКОВСКОГО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1878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Н. Е. Жуковский начал читать лекции по теоретической механике.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           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  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Создана кафедра «ТЕОРЕТИЧЕСКАЯ МЕХАНИКА»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</a:pPr>
            <a:endParaRPr lang="ru-RU" sz="1400" dirty="0">
              <a:solidFill>
                <a:schemeClr val="bg2">
                  <a:lumMod val="25000"/>
                </a:schemeClr>
              </a:solidFill>
              <a:cs typeface="ALS Sector Regular" panose="02000000000000000000" pitchFamily="2" charset="0"/>
            </a:endParaRPr>
          </a:p>
        </p:txBody>
      </p:sp>
      <p:pic>
        <p:nvPicPr>
          <p:cNvPr id="14" name="Рисунок 13" descr="Изображение выглядит как окно, строительство, на открытом воздухе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6632DBAF-5431-855E-EE10-5BA493610A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8971" y="485651"/>
            <a:ext cx="1885796" cy="10409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FDAC07-596F-3B0F-DEED-BAA1FC72EA8F}"/>
              </a:ext>
            </a:extLst>
          </p:cNvPr>
          <p:cNvSpPr txBox="1"/>
          <p:nvPr/>
        </p:nvSpPr>
        <p:spPr>
          <a:xfrm>
            <a:off x="285485" y="2868246"/>
            <a:ext cx="21388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Образование Московского ремесленного учебного заведения (</a:t>
            </a:r>
            <a:r>
              <a:rPr lang="ru-RU" sz="1400" i="0" u="none" strike="noStrike" dirty="0" err="1">
                <a:solidFill>
                  <a:schemeClr val="bg1">
                    <a:lumMod val="95000"/>
                  </a:schemeClr>
                </a:solidFill>
                <a:effectLst/>
              </a:rPr>
              <a:t>МРУЗа</a:t>
            </a:r>
            <a:r>
              <a:rPr lang="ru-RU" sz="140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) в</a:t>
            </a:r>
          </a:p>
          <a:p>
            <a:r>
              <a:rPr lang="ru-RU" sz="140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1830 году явилось одним из многочисленных мероприятий по развитию и совершенствованию образования в России, проводимых под непосредственным контролем императора Николая </a:t>
            </a:r>
            <a:r>
              <a:rPr lang="en-US" sz="140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I.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1" name="Рисунок 20" descr="Изображение выглядит как Человеческое лицо, портрет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65E2EFC-7F59-2A9B-9EA9-A82E155A8B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656" y="1663897"/>
            <a:ext cx="1060427" cy="1479805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Борода человека, портрет, Человеческое лиц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E360816-32C7-B39E-9B32-95F05ECD5D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383" y="3267448"/>
            <a:ext cx="1006973" cy="13539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449BE75-84E3-6C84-CFE3-02E760EA55D0}"/>
              </a:ext>
            </a:extLst>
          </p:cNvPr>
          <p:cNvSpPr txBox="1"/>
          <p:nvPr/>
        </p:nvSpPr>
        <p:spPr>
          <a:xfrm>
            <a:off x="10379936" y="4580040"/>
            <a:ext cx="1303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А.С. Владимирский</a:t>
            </a:r>
            <a:endParaRPr lang="ru-RU" sz="800" dirty="0">
              <a:solidFill>
                <a:schemeClr val="bg2">
                  <a:lumMod val="25000"/>
                </a:schemeClr>
              </a:solidFill>
              <a:cs typeface="ALS Sector Regular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7F9485-6A4A-C900-7B58-F66E11206862}"/>
              </a:ext>
            </a:extLst>
          </p:cNvPr>
          <p:cNvSpPr txBox="1"/>
          <p:nvPr/>
        </p:nvSpPr>
        <p:spPr>
          <a:xfrm>
            <a:off x="10630958" y="2985660"/>
            <a:ext cx="801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cs typeface="ALS Sector Regular" panose="02000000000000000000" pitchFamily="2" charset="0"/>
              </a:rPr>
              <a:t>Н.А. Любимов</a:t>
            </a:r>
          </a:p>
        </p:txBody>
      </p:sp>
      <p:pic>
        <p:nvPicPr>
          <p:cNvPr id="27" name="Рисунок 26" descr="Изображение выглядит как Борода человека, текст, портрет, волосы на лице&#10;&#10;Автоматически созданное описание">
            <a:extLst>
              <a:ext uri="{FF2B5EF4-FFF2-40B4-BE49-F238E27FC236}">
                <a16:creationId xmlns:a16="http://schemas.microsoft.com/office/drawing/2014/main" id="{5A9C5FEB-AA58-0A00-EAF6-8865F8144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8383" y="4811733"/>
            <a:ext cx="1006972" cy="14200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92B2339-2E96-F8CC-AEF2-BDF348664D6F}"/>
              </a:ext>
            </a:extLst>
          </p:cNvPr>
          <p:cNvSpPr txBox="1"/>
          <p:nvPr/>
        </p:nvSpPr>
        <p:spPr>
          <a:xfrm>
            <a:off x="10603707" y="6254571"/>
            <a:ext cx="856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cs typeface="ALS Sector Regular" panose="02000000000000000000" pitchFamily="2" charset="0"/>
              </a:rPr>
              <a:t>Н.Е. Жуковский</a:t>
            </a:r>
          </a:p>
        </p:txBody>
      </p:sp>
    </p:spTree>
    <p:extLst>
      <p:ext uri="{BB962C8B-B14F-4D97-AF65-F5344CB8AC3E}">
        <p14:creationId xmlns:p14="http://schemas.microsoft.com/office/powerpoint/2010/main" val="1666602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разработки</a:t>
            </a:r>
          </a:p>
          <a:p>
            <a:pPr algn="l">
              <a:lnSpc>
                <a:spcPct val="114000"/>
              </a:lnSpc>
            </a:pPr>
            <a:endParaRPr lang="ru-RU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Национальная платформа «Открытое образование»</a:t>
            </a:r>
            <a:r>
              <a:rPr lang="en-US" sz="14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cs typeface="Times New Roman" pitchFamily="18" charset="0"/>
              </a:rPr>
              <a:t>(НПОО)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A0045B2B-8F62-765D-8FCC-768E29EB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21" y="5823529"/>
            <a:ext cx="1257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403B88D5-A77E-0D59-012A-7F6B99721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4457" y="2775223"/>
            <a:ext cx="2019128" cy="294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67EEC66-076C-029F-E9E5-78BBDD285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495" y="1105319"/>
            <a:ext cx="6364571" cy="4789058"/>
          </a:xfrm>
          <a:prstGeom prst="rect">
            <a:avLst/>
          </a:prstGeom>
        </p:spPr>
      </p:pic>
      <p:sp>
        <p:nvSpPr>
          <p:cNvPr id="43" name="Пятиугольник 24">
            <a:extLst>
              <a:ext uri="{FF2B5EF4-FFF2-40B4-BE49-F238E27FC236}">
                <a16:creationId xmlns:a16="http://schemas.microsoft.com/office/drawing/2014/main" id="{816D38B7-BD96-9886-94E9-9A62211E6C3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23660" y="1917368"/>
            <a:ext cx="3715060" cy="626928"/>
          </a:xfrm>
          <a:prstGeom prst="homePlate">
            <a:avLst>
              <a:gd name="adj" fmla="val 49891"/>
            </a:avLst>
          </a:prstGeom>
          <a:solidFill>
            <a:schemeClr val="bg1"/>
          </a:solidFill>
          <a:ln w="19050" algn="ctr">
            <a:solidFill>
              <a:srgbClr val="003ACC"/>
            </a:solidFill>
            <a:round/>
            <a:headEnd/>
            <a:tailEnd/>
          </a:ln>
          <a:effectLst/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rgbClr val="003ACC"/>
                </a:solidFill>
                <a:latin typeface="+mn-lt"/>
              </a:rPr>
              <a:t>Размещено на платформе НПОО 8 онлайн курсов МГТУ им.</a:t>
            </a:r>
            <a:r>
              <a:rPr lang="en-US" altLang="ru-RU" sz="1400" dirty="0">
                <a:solidFill>
                  <a:srgbClr val="003ACC"/>
                </a:solidFill>
                <a:latin typeface="+mn-lt"/>
              </a:rPr>
              <a:t> </a:t>
            </a:r>
            <a:r>
              <a:rPr lang="ru-RU" altLang="ru-RU" sz="1400" dirty="0">
                <a:solidFill>
                  <a:srgbClr val="003ACC"/>
                </a:solidFill>
                <a:latin typeface="+mn-lt"/>
              </a:rPr>
              <a:t>Н.Э.</a:t>
            </a:r>
            <a:r>
              <a:rPr lang="en-US" altLang="ru-RU" sz="1400" dirty="0">
                <a:solidFill>
                  <a:srgbClr val="003ACC"/>
                </a:solidFill>
                <a:latin typeface="+mn-lt"/>
              </a:rPr>
              <a:t> </a:t>
            </a:r>
            <a:r>
              <a:rPr lang="ru-RU" altLang="ru-RU" sz="1400" dirty="0">
                <a:solidFill>
                  <a:srgbClr val="003ACC"/>
                </a:solidFill>
                <a:latin typeface="+mn-lt"/>
              </a:rPr>
              <a:t>Баумана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1CD6D7-10F0-1171-E0A0-26EE87497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620" y="4635938"/>
            <a:ext cx="1366783" cy="204787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1F3E29F-9446-A6D5-FA5C-0B150BA52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2509" y="4599352"/>
            <a:ext cx="1366784" cy="208446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A25CBB0-4E75-30E0-473F-9FD95B8CF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9535" y="4635938"/>
            <a:ext cx="1439075" cy="15555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5AD1A40-4ECE-2572-44F8-8EC6F7F489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5028" y="4635938"/>
            <a:ext cx="1893692" cy="192473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57548AB-99D2-FC5B-170B-C61367C863E4}"/>
              </a:ext>
            </a:extLst>
          </p:cNvPr>
          <p:cNvSpPr txBox="1"/>
          <p:nvPr/>
        </p:nvSpPr>
        <p:spPr>
          <a:xfrm>
            <a:off x="3119914" y="484098"/>
            <a:ext cx="7271202" cy="533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003ACC"/>
                </a:solidFill>
                <a:cs typeface="Times New Roman" pitchFamily="18" charset="0"/>
              </a:rPr>
              <a:t>Национальная платформа «Открытое образование»</a:t>
            </a:r>
            <a:r>
              <a:rPr lang="en-US" sz="1800" b="1" dirty="0">
                <a:solidFill>
                  <a:srgbClr val="003ACC"/>
                </a:solidFill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003ACC"/>
                </a:solidFill>
                <a:cs typeface="Times New Roman" pitchFamily="18" charset="0"/>
              </a:rPr>
              <a:t>(НПОО)</a:t>
            </a:r>
            <a:endParaRPr lang="en-US" sz="1800" b="1" dirty="0">
              <a:solidFill>
                <a:srgbClr val="003ACC"/>
              </a:solidFill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(разработана на кафедре ФН-11)</a:t>
            </a:r>
          </a:p>
        </p:txBody>
      </p:sp>
      <p:sp>
        <p:nvSpPr>
          <p:cNvPr id="51" name="Заголовок 1">
            <a:extLst>
              <a:ext uri="{FF2B5EF4-FFF2-40B4-BE49-F238E27FC236}">
                <a16:creationId xmlns:a16="http://schemas.microsoft.com/office/drawing/2014/main" id="{EF2A0C35-7F57-5E0F-AC49-E097ADD3C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i="0" u="none" strike="noStrike" dirty="0">
                <a:solidFill>
                  <a:schemeClr val="bg1"/>
                </a:solidFill>
                <a:effectLst/>
                <a:latin typeface="+mn-lt"/>
              </a:rPr>
              <a:t>Вычислительная математика и математическая физика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ФН-11</a:t>
            </a:r>
          </a:p>
        </p:txBody>
      </p:sp>
    </p:spTree>
    <p:extLst>
      <p:ext uri="{BB962C8B-B14F-4D97-AF65-F5344CB8AC3E}">
        <p14:creationId xmlns:p14="http://schemas.microsoft.com/office/powerpoint/2010/main" val="2578451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наука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851FF0A-AEE6-F406-6D48-4439D30AA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i="0" u="none" strike="noStrike" dirty="0">
                <a:solidFill>
                  <a:schemeClr val="bg1"/>
                </a:solidFill>
                <a:effectLst/>
                <a:latin typeface="+mn-lt"/>
              </a:rPr>
              <a:t>Вычислительная математика и математическая физика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ФН-11</a:t>
            </a:r>
          </a:p>
        </p:txBody>
      </p:sp>
      <p:sp>
        <p:nvSpPr>
          <p:cNvPr id="6" name="Rectangle 37">
            <a:extLst>
              <a:ext uri="{FF2B5EF4-FFF2-40B4-BE49-F238E27FC236}">
                <a16:creationId xmlns:a16="http://schemas.microsoft.com/office/drawing/2014/main" id="{4DB93567-709E-29DB-7E60-AC97F5FCF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381" y="2879964"/>
            <a:ext cx="2829090" cy="54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Руководитель проекта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Димитриенко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 Ю.И.</a:t>
            </a:r>
          </a:p>
        </p:txBody>
      </p:sp>
      <p:sp>
        <p:nvSpPr>
          <p:cNvPr id="7" name="Прямоугольник 10">
            <a:extLst>
              <a:ext uri="{FF2B5EF4-FFF2-40B4-BE49-F238E27FC236}">
                <a16:creationId xmlns:a16="http://schemas.microsoft.com/office/drawing/2014/main" id="{45ED40D7-0A36-117E-F821-4E7A59840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073" y="485665"/>
            <a:ext cx="8798051" cy="46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rgbClr val="003ACC"/>
                </a:solidFill>
                <a:cs typeface="Times New Roman" pitchFamily="18" charset="0"/>
              </a:rPr>
              <a:t>Научная работа на кафедре ФН-11</a:t>
            </a:r>
            <a:r>
              <a:rPr lang="ru-RU" sz="1400" b="1" dirty="0">
                <a:solidFill>
                  <a:srgbClr val="003ACC"/>
                </a:solidFill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ведется в рамках НОЦ «Суперкомпьютерное инженерное моделирование и разработка программных комплексов» (НОЦ «СИМПЛЕКС») МГТУ им. Н. Э. Баумана</a:t>
            </a:r>
            <a:endParaRPr lang="ru-RU" sz="1400" dirty="0">
              <a:solidFill>
                <a:schemeClr val="bg2">
                  <a:lumMod val="25000"/>
                </a:schemeClr>
              </a:solidFill>
              <a:cs typeface="Arial" charset="0"/>
            </a:endParaRPr>
          </a:p>
        </p:txBody>
      </p:sp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id="{FB81E7CF-E761-73F6-4CE9-8E6186BD7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429" y="2073757"/>
            <a:ext cx="51852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dirty="0">
                <a:solidFill>
                  <a:srgbClr val="003ACC"/>
                </a:solidFill>
              </a:rPr>
              <a:t> </a:t>
            </a:r>
            <a:r>
              <a:rPr lang="ru-RU" altLang="ru-RU" sz="1400" b="1" dirty="0">
                <a:solidFill>
                  <a:srgbClr val="003ACC"/>
                </a:solidFill>
              </a:rPr>
              <a:t>Программный комплекс </a:t>
            </a:r>
          </a:p>
          <a:p>
            <a:pPr algn="ctr"/>
            <a:r>
              <a:rPr lang="ru-RU" altLang="ru-RU" sz="1400" b="1" dirty="0">
                <a:solidFill>
                  <a:srgbClr val="003ACC"/>
                </a:solidFill>
              </a:rPr>
              <a:t>для суперкомпьютерного моделирования </a:t>
            </a:r>
          </a:p>
          <a:p>
            <a:pPr algn="ctr"/>
            <a:r>
              <a:rPr lang="ru-RU" altLang="ru-RU" sz="1400" b="1" dirty="0">
                <a:solidFill>
                  <a:srgbClr val="003ACC"/>
                </a:solidFill>
              </a:rPr>
              <a:t> композиционных материалов и композитных конструкций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43529F0A-E12F-F0A4-BE6F-3CF06E8F2EFB}"/>
              </a:ext>
            </a:extLst>
          </p:cNvPr>
          <p:cNvSpPr/>
          <p:nvPr/>
        </p:nvSpPr>
        <p:spPr bwMode="auto">
          <a:xfrm>
            <a:off x="3853518" y="1167652"/>
            <a:ext cx="3265729" cy="52322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3A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 anchorCtr="0">
            <a:noAutofit/>
          </a:bodyPr>
          <a:lstStyle/>
          <a:p>
            <a:pPr algn="ctr" eaLnBrk="1" hangingPunct="1">
              <a:defRPr/>
            </a:pPr>
            <a:r>
              <a:rPr lang="ru-RU" sz="1400" b="1" kern="0" dirty="0">
                <a:solidFill>
                  <a:srgbClr val="003ACC"/>
                </a:solidFill>
              </a:rPr>
              <a:t>ПК «Манипула» </a:t>
            </a:r>
          </a:p>
        </p:txBody>
      </p:sp>
      <p:pic>
        <p:nvPicPr>
          <p:cNvPr id="10" name="Рисунок 14">
            <a:extLst>
              <a:ext uri="{FF2B5EF4-FFF2-40B4-BE49-F238E27FC236}">
                <a16:creationId xmlns:a16="http://schemas.microsoft.com/office/drawing/2014/main" id="{ABD6B3BA-A519-E47A-105B-EBF5C903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497" y="3881486"/>
            <a:ext cx="4829269" cy="242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ятиугольник 24">
            <a:extLst>
              <a:ext uri="{FF2B5EF4-FFF2-40B4-BE49-F238E27FC236}">
                <a16:creationId xmlns:a16="http://schemas.microsoft.com/office/drawing/2014/main" id="{6A638256-E844-61DE-5079-F02E9DAF473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47302" y="1217021"/>
            <a:ext cx="3537519" cy="523220"/>
          </a:xfrm>
          <a:prstGeom prst="homePlate">
            <a:avLst>
              <a:gd name="adj" fmla="val 49891"/>
            </a:avLst>
          </a:prstGeom>
          <a:solidFill>
            <a:schemeClr val="bg1"/>
          </a:solidFill>
          <a:ln w="19050" algn="ctr">
            <a:solidFill>
              <a:srgbClr val="003ACC"/>
            </a:solidFill>
            <a:round/>
            <a:headEnd/>
            <a:tailEnd/>
          </a:ln>
          <a:effectLst/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3ACC"/>
                </a:solidFill>
                <a:latin typeface="+mn-lt"/>
              </a:rPr>
              <a:t>    56% преподавателей кафедры ФН-11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3ACC"/>
                </a:solidFill>
                <a:latin typeface="+mn-lt"/>
              </a:rPr>
              <a:t>    работают в НОЦ «Симплекс»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D689312-14B5-808F-9178-122C03905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137690" y="4770801"/>
            <a:ext cx="2026347" cy="122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530E61D-DB69-614A-752B-3552AF874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5084" y="5603407"/>
            <a:ext cx="1167974" cy="79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C:\Users\Александр\Desktop\Изображения\Рисунок60.png">
            <a:extLst>
              <a:ext uri="{FF2B5EF4-FFF2-40B4-BE49-F238E27FC236}">
                <a16:creationId xmlns:a16="http://schemas.microsoft.com/office/drawing/2014/main" id="{A594C6DF-AA93-AE3F-F926-D612A0104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948" y="4311128"/>
            <a:ext cx="2011328" cy="132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DE6C2AC-8EA8-F89B-C7BC-5CA524FA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5344" y="3520606"/>
            <a:ext cx="2268742" cy="79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C8B3C180-487B-A0C9-A541-EA1D26EF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302" y="3539391"/>
            <a:ext cx="1386288" cy="85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CEA2CBF-5FEC-87B4-8D25-02A0E17B3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9365" y="1915409"/>
            <a:ext cx="2785456" cy="155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 стрелкой 10">
            <a:extLst>
              <a:ext uri="{FF2B5EF4-FFF2-40B4-BE49-F238E27FC236}">
                <a16:creationId xmlns:a16="http://schemas.microsoft.com/office/drawing/2014/main" id="{1A34FD5B-ED46-C1D7-1D5E-FCE699F0151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0375041" y="5515572"/>
            <a:ext cx="498917" cy="379434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Прямая со стрелкой 10">
            <a:extLst>
              <a:ext uri="{FF2B5EF4-FFF2-40B4-BE49-F238E27FC236}">
                <a16:creationId xmlns:a16="http://schemas.microsoft.com/office/drawing/2014/main" id="{69CC9B85-5E9C-DBA2-73FA-249043F604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64007" y="4047178"/>
            <a:ext cx="400567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Прямая со стрелкой 10">
            <a:extLst>
              <a:ext uri="{FF2B5EF4-FFF2-40B4-BE49-F238E27FC236}">
                <a16:creationId xmlns:a16="http://schemas.microsoft.com/office/drawing/2014/main" id="{027B1720-0420-FB94-5FF1-19C2CE0400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97798" y="3928644"/>
            <a:ext cx="400582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2928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наука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851FF0A-AEE6-F406-6D48-4439D30AA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i="0" u="none" strike="noStrike" dirty="0">
                <a:solidFill>
                  <a:schemeClr val="bg1"/>
                </a:solidFill>
                <a:effectLst/>
                <a:latin typeface="+mn-lt"/>
              </a:rPr>
              <a:t>Вычислительная математика и математическая физика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ФН-11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ADA99175-41AC-1C7F-95A1-E2F749C59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2811" y="1378820"/>
            <a:ext cx="3441189" cy="225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6236FFBF-D89E-0577-6B13-A01728886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4069" y="1638113"/>
            <a:ext cx="2761836" cy="172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9FD2CA33-95AE-4F89-6450-B768B8AE2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4068" y="4513973"/>
            <a:ext cx="2761836" cy="173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A03CAE5-38DD-54C8-0CCB-AAB023F9E1D5}"/>
              </a:ext>
            </a:extLst>
          </p:cNvPr>
          <p:cNvSpPr txBox="1"/>
          <p:nvPr/>
        </p:nvSpPr>
        <p:spPr>
          <a:xfrm>
            <a:off x="3118493" y="412485"/>
            <a:ext cx="250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rgbClr val="003ACC"/>
                </a:solidFill>
              </a:rPr>
              <a:t>Научные конференции</a:t>
            </a:r>
            <a:endParaRPr lang="ru-RU" altLang="ru-RU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21144A-D6B4-B130-68F3-CF3D88F9AB16}"/>
              </a:ext>
            </a:extLst>
          </p:cNvPr>
          <p:cNvSpPr txBox="1"/>
          <p:nvPr/>
        </p:nvSpPr>
        <p:spPr>
          <a:xfrm>
            <a:off x="6662188" y="1594172"/>
            <a:ext cx="1913577" cy="18015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tIns="216000" bIns="288000" rtlCol="0">
            <a:spAutoFit/>
          </a:bodyPr>
          <a:lstStyle/>
          <a:p>
            <a:pPr eaLnBrk="0" hangingPunct="0"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Международный форум</a:t>
            </a:r>
          </a:p>
          <a:p>
            <a:pPr eaLnBrk="0" hangingPunct="0"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Цифровые технологии в инженерном образовании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ITEE-2019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03D648-6167-46D7-63E1-019347B490A7}"/>
              </a:ext>
            </a:extLst>
          </p:cNvPr>
          <p:cNvSpPr txBox="1"/>
          <p:nvPr/>
        </p:nvSpPr>
        <p:spPr>
          <a:xfrm>
            <a:off x="3118493" y="1010078"/>
            <a:ext cx="2855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Совместно с МИЦ «Композиты 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России» (2018-2022 г)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4E08DBD4-702B-13DA-0755-470B8D6EC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943" y="3429000"/>
            <a:ext cx="2761835" cy="100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26082-9E9D-60CB-609D-421F0B64EA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263" y="3958555"/>
            <a:ext cx="3441737" cy="228772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115A66E-2BD6-9FD9-8A91-CD0B84956F1E}"/>
              </a:ext>
            </a:extLst>
          </p:cNvPr>
          <p:cNvSpPr txBox="1"/>
          <p:nvPr/>
        </p:nvSpPr>
        <p:spPr>
          <a:xfrm>
            <a:off x="6662188" y="4243950"/>
            <a:ext cx="1913577" cy="18158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Международная конференция </a:t>
            </a:r>
            <a:r>
              <a:rPr lang="en-US" sz="1400" kern="0" dirty="0">
                <a:solidFill>
                  <a:schemeClr val="bg2">
                    <a:lumMod val="25000"/>
                  </a:schemeClr>
                </a:solidFill>
              </a:rPr>
              <a:t>MCE-2023</a:t>
            </a:r>
          </a:p>
          <a:p>
            <a:pPr eaLnBrk="0" hangingPunct="0">
              <a:defRPr/>
            </a:pPr>
            <a:r>
              <a:rPr lang="ru-RU" sz="1400" kern="0" dirty="0">
                <a:solidFill>
                  <a:schemeClr val="bg2">
                    <a:lumMod val="25000"/>
                  </a:schemeClr>
                </a:solidFill>
              </a:rPr>
              <a:t>«Математическое моделирование, численные методы и инженерное ПО»</a:t>
            </a:r>
          </a:p>
          <a:p>
            <a:endParaRPr lang="ru-RU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6990020-FC33-F700-671E-D28A67B71DE3}"/>
              </a:ext>
            </a:extLst>
          </p:cNvPr>
          <p:cNvCxnSpPr/>
          <p:nvPr/>
        </p:nvCxnSpPr>
        <p:spPr>
          <a:xfrm flipH="1">
            <a:off x="6603318" y="1594853"/>
            <a:ext cx="1846671" cy="0"/>
          </a:xfrm>
          <a:prstGeom prst="line">
            <a:avLst/>
          </a:prstGeom>
          <a:ln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4BBE099-9AA7-07F9-8B61-E4689B3CF31B}"/>
              </a:ext>
            </a:extLst>
          </p:cNvPr>
          <p:cNvCxnSpPr>
            <a:cxnSpLocks/>
          </p:cNvCxnSpPr>
          <p:nvPr/>
        </p:nvCxnSpPr>
        <p:spPr>
          <a:xfrm>
            <a:off x="6615592" y="1594853"/>
            <a:ext cx="0" cy="1800902"/>
          </a:xfrm>
          <a:prstGeom prst="line">
            <a:avLst/>
          </a:prstGeom>
          <a:ln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57A4C2B-E10C-77BB-3EC5-BA9B4EABE922}"/>
              </a:ext>
            </a:extLst>
          </p:cNvPr>
          <p:cNvCxnSpPr/>
          <p:nvPr/>
        </p:nvCxnSpPr>
        <p:spPr>
          <a:xfrm flipH="1">
            <a:off x="6615592" y="3395755"/>
            <a:ext cx="1846671" cy="0"/>
          </a:xfrm>
          <a:prstGeom prst="line">
            <a:avLst/>
          </a:prstGeom>
          <a:ln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A4BDA91-1172-2A90-2D75-D87CC9055D0F}"/>
              </a:ext>
            </a:extLst>
          </p:cNvPr>
          <p:cNvCxnSpPr/>
          <p:nvPr/>
        </p:nvCxnSpPr>
        <p:spPr>
          <a:xfrm flipH="1">
            <a:off x="6615592" y="4243950"/>
            <a:ext cx="1834397" cy="0"/>
          </a:xfrm>
          <a:prstGeom prst="line">
            <a:avLst/>
          </a:prstGeom>
          <a:ln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BA60C2BF-11FD-000E-B45E-B8A6DDDC13D9}"/>
              </a:ext>
            </a:extLst>
          </p:cNvPr>
          <p:cNvCxnSpPr>
            <a:cxnSpLocks/>
          </p:cNvCxnSpPr>
          <p:nvPr/>
        </p:nvCxnSpPr>
        <p:spPr>
          <a:xfrm>
            <a:off x="6615592" y="4243950"/>
            <a:ext cx="0" cy="1815882"/>
          </a:xfrm>
          <a:prstGeom prst="line">
            <a:avLst/>
          </a:prstGeom>
          <a:ln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6E2457A-B017-24A8-9DE6-7AF1B2E1D1BD}"/>
              </a:ext>
            </a:extLst>
          </p:cNvPr>
          <p:cNvCxnSpPr/>
          <p:nvPr/>
        </p:nvCxnSpPr>
        <p:spPr>
          <a:xfrm flipH="1">
            <a:off x="6615592" y="6059832"/>
            <a:ext cx="1834397" cy="0"/>
          </a:xfrm>
          <a:prstGeom prst="line">
            <a:avLst/>
          </a:prstGeom>
          <a:ln>
            <a:solidFill>
              <a:srgbClr val="003A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094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altLang="ru-RU" sz="1400" b="1" dirty="0">
                <a:solidFill>
                  <a:schemeClr val="bg1"/>
                </a:solidFill>
              </a:rPr>
              <a:t>предприятия –партнеры</a:t>
            </a:r>
            <a:endParaRPr lang="en-US" sz="1400" dirty="0">
              <a:solidFill>
                <a:schemeClr val="bg1"/>
              </a:solidFill>
              <a:latin typeface="ALS Sector Regular" pitchFamily="2" charset="0"/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24" name="Рисунок 14">
            <a:extLst>
              <a:ext uri="{FF2B5EF4-FFF2-40B4-BE49-F238E27FC236}">
                <a16:creationId xmlns:a16="http://schemas.microsoft.com/office/drawing/2014/main" id="{E3784025-8292-992F-28A1-2C15473E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1256" y="554581"/>
            <a:ext cx="2322944" cy="154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15">
            <a:extLst>
              <a:ext uri="{FF2B5EF4-FFF2-40B4-BE49-F238E27FC236}">
                <a16:creationId xmlns:a16="http://schemas.microsoft.com/office/drawing/2014/main" id="{ACB763A2-85EC-8997-10EB-696D5781BB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5941" y="557134"/>
            <a:ext cx="2236199" cy="153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1">
            <a:extLst>
              <a:ext uri="{FF2B5EF4-FFF2-40B4-BE49-F238E27FC236}">
                <a16:creationId xmlns:a16="http://schemas.microsoft.com/office/drawing/2014/main" id="{2FE8D14B-85CC-7C23-11A7-E53BF8F0A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942" y="2618234"/>
            <a:ext cx="2225041" cy="148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">
            <a:extLst>
              <a:ext uri="{FF2B5EF4-FFF2-40B4-BE49-F238E27FC236}">
                <a16:creationId xmlns:a16="http://schemas.microsoft.com/office/drawing/2014/main" id="{A3BEADEE-5964-FC21-66B9-E6645828B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6434" y="554580"/>
            <a:ext cx="2322944" cy="154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9">
            <a:extLst>
              <a:ext uri="{FF2B5EF4-FFF2-40B4-BE49-F238E27FC236}">
                <a16:creationId xmlns:a16="http://schemas.microsoft.com/office/drawing/2014/main" id="{9EEC1E22-A22F-7511-9338-C771E8BFF7C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976347" y="4637662"/>
            <a:ext cx="2241807" cy="139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3">
            <a:extLst>
              <a:ext uri="{FF2B5EF4-FFF2-40B4-BE49-F238E27FC236}">
                <a16:creationId xmlns:a16="http://schemas.microsoft.com/office/drawing/2014/main" id="{02A84501-1BF9-E158-1E56-4A74D233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470" y="2740677"/>
            <a:ext cx="2330730" cy="14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FF415198-42D6-0BC9-9FA4-CFC577DC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67759" y="2618234"/>
            <a:ext cx="2401619" cy="148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4">
            <a:extLst>
              <a:ext uri="{FF2B5EF4-FFF2-40B4-BE49-F238E27FC236}">
                <a16:creationId xmlns:a16="http://schemas.microsoft.com/office/drawing/2014/main" id="{9D3778A3-79C2-7BF1-372F-3A3BF0F17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116" y="4637660"/>
            <a:ext cx="2241807" cy="140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036EE23-1F40-51A4-5568-ACEFFA1711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8106" y="1857741"/>
            <a:ext cx="1285483" cy="572958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Шрифт, Графика, текс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12580F96-27C3-55F4-B6B5-9C8E3015458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137" y="2061572"/>
            <a:ext cx="1276979" cy="36912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38E8AB5-84EA-593D-325A-8F79BF9C15A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630" y="1957693"/>
            <a:ext cx="1004408" cy="473006"/>
          </a:xfrm>
          <a:prstGeom prst="rect">
            <a:avLst/>
          </a:prstGeom>
        </p:spPr>
      </p:pic>
      <p:pic>
        <p:nvPicPr>
          <p:cNvPr id="57" name="Рисунок 56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2E6DB0A-0A52-EA8F-C534-E79BC3787C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8106" y="3784720"/>
            <a:ext cx="1437786" cy="707660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Графика, Шрифт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3CC7A86-5F93-F548-37C2-6856D8560C0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790" y="5890427"/>
            <a:ext cx="1355462" cy="41299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снимок экрана, шаблон, Красочность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3E6F8ED5-66F6-2588-7911-026F76F4E2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3636" y="3690281"/>
            <a:ext cx="1029199" cy="8020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снимок экрана, Шрифт, Графика, ночь&#10;&#10;Автоматически созданное описание">
            <a:extLst>
              <a:ext uri="{FF2B5EF4-FFF2-40B4-BE49-F238E27FC236}">
                <a16:creationId xmlns:a16="http://schemas.microsoft.com/office/drawing/2014/main" id="{DAC6A127-622F-DC2F-9A01-37ADDB6001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67759" y="4117277"/>
            <a:ext cx="2225042" cy="37510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ка, графическая вставка, графический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A8EA5C1-1AD6-5C70-B7F6-6C45D51E54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2116" y="5312333"/>
            <a:ext cx="1023611" cy="1023611"/>
          </a:xfrm>
          <a:prstGeom prst="rect">
            <a:avLst/>
          </a:prstGeom>
        </p:spPr>
      </p:pic>
      <p:sp>
        <p:nvSpPr>
          <p:cNvPr id="69" name="Заголовок 1">
            <a:extLst>
              <a:ext uri="{FF2B5EF4-FFF2-40B4-BE49-F238E27FC236}">
                <a16:creationId xmlns:a16="http://schemas.microsoft.com/office/drawing/2014/main" id="{21E167A0-C565-ACF6-F52F-F448724F80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920526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i="0" u="none" strike="noStrike" dirty="0">
                <a:solidFill>
                  <a:schemeClr val="bg1"/>
                </a:solidFill>
                <a:effectLst/>
                <a:latin typeface="+mn-lt"/>
              </a:rPr>
              <a:t>Вычислительная математика и математическая физика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ФН-11</a:t>
            </a:r>
          </a:p>
        </p:txBody>
      </p:sp>
    </p:spTree>
    <p:extLst>
      <p:ext uri="{BB962C8B-B14F-4D97-AF65-F5344CB8AC3E}">
        <p14:creationId xmlns:p14="http://schemas.microsoft.com/office/powerpoint/2010/main" val="2833251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311128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i="0" u="none" strike="noStrike" dirty="0">
                <a:solidFill>
                  <a:schemeClr val="bg1"/>
                </a:solidFill>
                <a:effectLst/>
                <a:latin typeface="+mn-lt"/>
              </a:rPr>
              <a:t>Математическое моделирование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5A480-75EE-B9AE-324D-D21B448E47BE}"/>
              </a:ext>
            </a:extLst>
          </p:cNvPr>
          <p:cNvSpPr txBox="1"/>
          <p:nvPr/>
        </p:nvSpPr>
        <p:spPr>
          <a:xfrm>
            <a:off x="6667928" y="5395604"/>
            <a:ext cx="34475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Кафедру возглавляет</a:t>
            </a:r>
          </a:p>
          <a:p>
            <a:pPr algn="r">
              <a:defRPr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доктор физико-математических наук, профессор, член-корреспондент РАН</a:t>
            </a:r>
          </a:p>
          <a:p>
            <a:pPr algn="r">
              <a:defRPr/>
            </a:pPr>
            <a:r>
              <a:rPr lang="ru-RU" sz="1600" b="1" dirty="0">
                <a:solidFill>
                  <a:srgbClr val="003ACC"/>
                </a:solidFill>
              </a:rPr>
              <a:t>Крищенко Александр Петрович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1C4FE8-04A3-F71B-C883-556ED520DCB3}"/>
              </a:ext>
            </a:extLst>
          </p:cNvPr>
          <p:cNvSpPr txBox="1">
            <a:spLocks/>
          </p:cNvSpPr>
          <p:nvPr/>
        </p:nvSpPr>
        <p:spPr>
          <a:xfrm>
            <a:off x="288001" y="4556369"/>
            <a:ext cx="1372358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состав: </a:t>
            </a:r>
            <a:endParaRPr lang="en-US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из них:</a:t>
            </a: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профессоров</a:t>
            </a:r>
            <a:r>
              <a:rPr lang="en-US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 </a:t>
            </a:r>
            <a:endParaRPr lang="ru-RU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доцентов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2BF02A8-4BC6-CA09-13E9-947400BC0A13}"/>
              </a:ext>
            </a:extLst>
          </p:cNvPr>
          <p:cNvSpPr txBox="1">
            <a:spLocks/>
          </p:cNvSpPr>
          <p:nvPr/>
        </p:nvSpPr>
        <p:spPr>
          <a:xfrm>
            <a:off x="1659996" y="4539736"/>
            <a:ext cx="577362" cy="372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76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A65CDB87-41FF-3E67-ECFA-51FE5E344C3C}"/>
              </a:ext>
            </a:extLst>
          </p:cNvPr>
          <p:cNvSpPr txBox="1">
            <a:spLocks/>
          </p:cNvSpPr>
          <p:nvPr/>
        </p:nvSpPr>
        <p:spPr>
          <a:xfrm>
            <a:off x="1659996" y="52476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10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0857B398-97A7-B861-024B-977217B72709}"/>
              </a:ext>
            </a:extLst>
          </p:cNvPr>
          <p:cNvSpPr txBox="1">
            <a:spLocks/>
          </p:cNvSpPr>
          <p:nvPr/>
        </p:nvSpPr>
        <p:spPr>
          <a:xfrm>
            <a:off x="1659996" y="56159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31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677B20DB-A28D-ED7F-A8DC-6D31AAA4C6AD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3438DCE6-BECD-7BA5-CC9C-CBB57DA41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7330" y="4318624"/>
            <a:ext cx="1544645" cy="203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CF5998-D03C-290C-38D2-8A96FC8E65B5}"/>
              </a:ext>
            </a:extLst>
          </p:cNvPr>
          <p:cNvSpPr txBox="1"/>
          <p:nvPr/>
        </p:nvSpPr>
        <p:spPr>
          <a:xfrm>
            <a:off x="3119598" y="430814"/>
            <a:ext cx="6100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solidFill>
                  <a:srgbClr val="003ACC"/>
                </a:solidFill>
                <a:latin typeface="+mn-lt"/>
              </a:rPr>
              <a:t>Кафедра образована 1 февраля 1997г</a:t>
            </a:r>
            <a:r>
              <a:rPr lang="ru-RU" altLang="ru-RU" sz="1800" dirty="0">
                <a:solidFill>
                  <a:srgbClr val="003ACC"/>
                </a:solidFill>
                <a:latin typeface="+mn-lt"/>
              </a:rPr>
              <a:t>.</a:t>
            </a:r>
            <a:endParaRPr lang="ru-RU" dirty="0">
              <a:solidFill>
                <a:srgbClr val="003ACC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DB45031-42E8-8981-5EDF-E0B37C653EC9}"/>
              </a:ext>
            </a:extLst>
          </p:cNvPr>
          <p:cNvSpPr/>
          <p:nvPr/>
        </p:nvSpPr>
        <p:spPr>
          <a:xfrm>
            <a:off x="3119598" y="3918277"/>
            <a:ext cx="70097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В настоящее время кафедра ведет математическую подготовку студентов факультетов ИУ, РЛ и ряда отраслевых филиалов.</a:t>
            </a:r>
          </a:p>
          <a:p>
            <a:pPr>
              <a:spcBef>
                <a:spcPts val="600"/>
              </a:spcBef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Основу методического обеспечения учебного процесса составляют:</a:t>
            </a:r>
          </a:p>
          <a:p>
            <a:pPr marL="285750" indent="-150813">
              <a:spcAft>
                <a:spcPts val="600"/>
              </a:spcAft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учебники серии «Математика в техническом университете» </a:t>
            </a:r>
          </a:p>
          <a:p>
            <a:pPr marL="285750" indent="-150813">
              <a:spcAft>
                <a:spcPts val="600"/>
              </a:spcAft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конспекты основных лекционных курсов</a:t>
            </a:r>
          </a:p>
          <a:p>
            <a:pPr marL="285750" indent="-150813">
              <a:spcAft>
                <a:spcPts val="600"/>
              </a:spcAft>
              <a:buClr>
                <a:srgbClr val="003ACC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видеозаписи всех лекций по математике для первого курса</a:t>
            </a:r>
          </a:p>
          <a:p>
            <a:pPr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Кафедра выпускает группы бакалавров и</a:t>
            </a:r>
          </a:p>
          <a:p>
            <a:pPr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магистров прикладной математики на</a:t>
            </a:r>
          </a:p>
          <a:p>
            <a:pPr>
              <a:defRPr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факультете ФН </a:t>
            </a:r>
            <a:r>
              <a:rPr lang="ru-RU" sz="1400" dirty="0">
                <a:solidFill>
                  <a:srgbClr val="003ACC"/>
                </a:solidFill>
              </a:rPr>
              <a:t>по математическим методам</a:t>
            </a:r>
          </a:p>
          <a:p>
            <a:pPr>
              <a:defRPr/>
            </a:pPr>
            <a:r>
              <a:rPr lang="ru-RU" sz="1400" dirty="0">
                <a:solidFill>
                  <a:srgbClr val="003ACC"/>
                </a:solidFill>
              </a:rPr>
              <a:t>управления и искусственного интеллекта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21" name="Рисунок 20" descr="img001_c.jpg">
            <a:extLst>
              <a:ext uri="{FF2B5EF4-FFF2-40B4-BE49-F238E27FC236}">
                <a16:creationId xmlns:a16="http://schemas.microsoft.com/office/drawing/2014/main" id="{ED0E1CDE-51A4-1E30-8A66-4D76CD067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655" y="1614996"/>
            <a:ext cx="3600000" cy="2077881"/>
          </a:xfrm>
          <a:prstGeom prst="rect">
            <a:avLst/>
          </a:prstGeom>
          <a:noFill/>
          <a:ln>
            <a:noFill/>
          </a:ln>
          <a:effectLst>
            <a:outerShdw blurRad="28969" dist="38410" dir="13500000" algn="br" rotWithShape="0">
              <a:prstClr val="black">
                <a:alpha val="50942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img002_c.jpg">
            <a:extLst>
              <a:ext uri="{FF2B5EF4-FFF2-40B4-BE49-F238E27FC236}">
                <a16:creationId xmlns:a16="http://schemas.microsoft.com/office/drawing/2014/main" id="{3BE6E445-830C-DF5D-C035-3B5FAAE5A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6254" y="2340575"/>
            <a:ext cx="3600000" cy="143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8969" dist="38410" dir="13500000" algn="br" rotWithShape="0">
              <a:prstClr val="black">
                <a:alpha val="50942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img003_c.jpg">
            <a:extLst>
              <a:ext uri="{FF2B5EF4-FFF2-40B4-BE49-F238E27FC236}">
                <a16:creationId xmlns:a16="http://schemas.microsoft.com/office/drawing/2014/main" id="{4E02746A-0479-8E41-65FF-224E093E0E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978" y="1713519"/>
            <a:ext cx="3600000" cy="2077882"/>
          </a:xfrm>
          <a:prstGeom prst="rect">
            <a:avLst/>
          </a:prstGeom>
          <a:noFill/>
          <a:ln>
            <a:noFill/>
          </a:ln>
          <a:effectLst>
            <a:outerShdw blurRad="28969" dist="38410" dir="13500000" algn="br" rotWithShape="0">
              <a:prstClr val="black">
                <a:alpha val="50942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 descr="img004_c.jpg">
            <a:extLst>
              <a:ext uri="{FF2B5EF4-FFF2-40B4-BE49-F238E27FC236}">
                <a16:creationId xmlns:a16="http://schemas.microsoft.com/office/drawing/2014/main" id="{626BD98C-0EB3-272E-B508-ADC9DDD25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254" y="2023113"/>
            <a:ext cx="3600000" cy="181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8969" dist="38410" dir="13500000" algn="br" rotWithShape="0">
              <a:prstClr val="black">
                <a:alpha val="50942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img006_c.jpg">
            <a:extLst>
              <a:ext uri="{FF2B5EF4-FFF2-40B4-BE49-F238E27FC236}">
                <a16:creationId xmlns:a16="http://schemas.microsoft.com/office/drawing/2014/main" id="{7A59D960-A2AF-9640-ADC2-83E3F739D5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8883" y="1808752"/>
            <a:ext cx="3600000" cy="2135065"/>
          </a:xfrm>
          <a:prstGeom prst="rect">
            <a:avLst/>
          </a:prstGeom>
          <a:noFill/>
          <a:ln>
            <a:noFill/>
          </a:ln>
          <a:effectLst>
            <a:outerShdw blurRad="28969" dist="38410" dir="13500000" algn="br" rotWithShape="0">
              <a:prstClr val="black">
                <a:alpha val="50942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0">
            <a:extLst>
              <a:ext uri="{FF2B5EF4-FFF2-40B4-BE49-F238E27FC236}">
                <a16:creationId xmlns:a16="http://schemas.microsoft.com/office/drawing/2014/main" id="{89013A1D-14AC-1BBD-AB0B-CE3D62D68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598" y="876332"/>
            <a:ext cx="82819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0" u="none" dirty="0">
                <a:latin typeface="+mn-lt"/>
              </a:rPr>
              <a:t>Формирование научной группы началось в </a:t>
            </a:r>
            <a:r>
              <a:rPr lang="ru-RU" altLang="ru-RU" sz="1400" b="0" u="none" dirty="0">
                <a:solidFill>
                  <a:srgbClr val="003ACC"/>
                </a:solidFill>
                <a:latin typeface="+mn-lt"/>
              </a:rPr>
              <a:t>80-е годы </a:t>
            </a:r>
            <a:r>
              <a:rPr lang="ru-RU" altLang="ru-RU" sz="1400" b="0" u="none" dirty="0">
                <a:latin typeface="+mn-lt"/>
              </a:rPr>
              <a:t>с результатов по дифференциально - геометрическим методам анализа нелинейных систем и синтеза алгоритмов управления на основе концепции обратной задачи динамики и метода линеаризации обратной связью</a:t>
            </a:r>
          </a:p>
        </p:txBody>
      </p:sp>
    </p:spTree>
    <p:extLst>
      <p:ext uri="{BB962C8B-B14F-4D97-AF65-F5344CB8AC3E}">
        <p14:creationId xmlns:p14="http://schemas.microsoft.com/office/powerpoint/2010/main" val="2571193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E5C96236-037A-F737-2841-4F83EA835D84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наука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15A6DF35-2486-EC39-8D50-652884BFE289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C7ECE89-D1CF-1E9C-FE74-C9037B38E17F}"/>
              </a:ext>
            </a:extLst>
          </p:cNvPr>
          <p:cNvSpPr txBox="1"/>
          <p:nvPr/>
        </p:nvSpPr>
        <p:spPr>
          <a:xfrm>
            <a:off x="3126616" y="478561"/>
            <a:ext cx="3670236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1600" b="1" dirty="0">
                <a:solidFill>
                  <a:srgbClr val="003ACC"/>
                </a:solidFill>
                <a:latin typeface="+mn-lt"/>
              </a:rPr>
              <a:t>Основные направления исследований </a:t>
            </a:r>
            <a:endParaRPr lang="ru-RU" sz="1600" b="1" dirty="0">
              <a:solidFill>
                <a:srgbClr val="003ACC"/>
              </a:solidFill>
              <a:cs typeface="Times New Roman" pitchFamily="18" charset="0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D1198FB-6BB3-BDF4-EDAA-C3270866EBD7}"/>
              </a:ext>
            </a:extLst>
          </p:cNvPr>
          <p:cNvSpPr txBox="1">
            <a:spLocks/>
          </p:cNvSpPr>
          <p:nvPr/>
        </p:nvSpPr>
        <p:spPr>
          <a:xfrm>
            <a:off x="288000" y="1973461"/>
            <a:ext cx="2259654" cy="131112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>
                <a:solidFill>
                  <a:schemeClr val="bg1"/>
                </a:solidFill>
                <a:latin typeface="+mn-lt"/>
              </a:rPr>
              <a:t>Математическое моделирование</a:t>
            </a:r>
            <a:br>
              <a:rPr lang="ru-RU" sz="2200" b="1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ФН-12</a:t>
            </a:r>
            <a:endParaRPr lang="ru-RU" sz="2200" dirty="0">
              <a:solidFill>
                <a:schemeClr val="bg1"/>
              </a:solidFill>
              <a:latin typeface="+mn-lt"/>
              <a:cs typeface="ALS Sector Regular" pitchFamily="2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9CA1FC07-EDFA-6AAE-5832-30C7AD7C5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616" y="1017010"/>
            <a:ext cx="756126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55600" lvl="1" indent="-265113" eaLnBrk="1" hangingPunct="1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altLang="ru-RU" sz="1400" b="0" u="non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Теория устойчивости и метод локализации</a:t>
            </a:r>
          </a:p>
          <a:p>
            <a:pPr marL="355600" lvl="1" indent="-265113" eaLnBrk="1" hangingPunct="1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altLang="ru-RU" sz="1400" b="0" u="non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Плоские системы</a:t>
            </a:r>
            <a:endParaRPr lang="en-US" altLang="ru-RU" sz="1400" b="0" u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355600" lvl="1" indent="-265113" eaLnBrk="1" hangingPunct="1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altLang="ru-RU" sz="1400" b="0" u="non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Системы вход – выход и преобразование </a:t>
            </a:r>
            <a:r>
              <a:rPr lang="ru-RU" altLang="ru-RU" sz="1400" b="0" u="none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Беклунда</a:t>
            </a:r>
            <a:endParaRPr lang="en-US" altLang="ru-RU" sz="1400" b="0" u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355600" lvl="1" indent="-265113" eaLnBrk="1" hangingPunct="1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altLang="ru-RU" sz="1400" b="0" u="non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Методы линеаризации систем с управлением</a:t>
            </a:r>
            <a:endParaRPr lang="en-US" altLang="ru-RU" sz="1400" b="0" u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355600" lvl="1" indent="-265113" eaLnBrk="1" hangingPunct="1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altLang="ru-RU" sz="1400" b="0" u="non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Обратимые линейные дифференциальные операторы и их обобщения</a:t>
            </a:r>
            <a:endParaRPr lang="en-US" altLang="ru-RU" sz="1400" b="0" u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355600" lvl="1" indent="-265113" eaLnBrk="1" hangingPunct="1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altLang="ru-RU" sz="1400" b="0" u="non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Построение траекторий нелинейных систем</a:t>
            </a:r>
            <a:endParaRPr lang="en-US" altLang="ru-RU" sz="1400" b="0" u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355600" lvl="1" indent="-265113" eaLnBrk="1" hangingPunct="1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altLang="ru-RU" sz="1400" b="0" u="non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Управление по выходу, наблюдатели состояния</a:t>
            </a:r>
            <a:endParaRPr lang="en-US" altLang="ru-RU" sz="1400" b="0" u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355600" lvl="1" indent="-265113" eaLnBrk="1" hangingPunct="1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altLang="ru-RU" sz="1400" b="0" u="non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Управление квадрокоптерами и мобильными роботами</a:t>
            </a:r>
          </a:p>
          <a:p>
            <a:pPr marL="355600" lvl="1" indent="-265113" eaLnBrk="1" hangingPunct="1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altLang="ru-RU" sz="1400" b="0" u="none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Анализ математических моделей из медицины, биологии и  экологии</a:t>
            </a:r>
            <a:endParaRPr lang="en-US" altLang="ru-RU" sz="1400" b="0" u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32C98547-BB19-80D8-9C5A-02C3F737D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4143" y="3907818"/>
            <a:ext cx="4682466" cy="254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024D4759-97D6-E5FA-32FC-D2745AD9EF65}"/>
              </a:ext>
            </a:extLst>
          </p:cNvPr>
          <p:cNvSpPr txBox="1">
            <a:spLocks noChangeArrowheads="1"/>
          </p:cNvSpPr>
          <p:nvPr/>
        </p:nvSpPr>
        <p:spPr>
          <a:xfrm>
            <a:off x="3126616" y="3429000"/>
            <a:ext cx="50600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kern="0" dirty="0">
                <a:solidFill>
                  <a:srgbClr val="003ACC"/>
                </a:solidFill>
              </a:rPr>
              <a:t>Построение допустимых траекторий БПЛА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3989F8D-A1CF-0A24-24B3-5987C908B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9437" y="4391218"/>
            <a:ext cx="32353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5CE408-76CB-B948-C38F-DFC306540AFB}"/>
              </a:ext>
            </a:extLst>
          </p:cNvPr>
          <p:cNvSpPr txBox="1"/>
          <p:nvPr/>
        </p:nvSpPr>
        <p:spPr>
          <a:xfrm>
            <a:off x="8395297" y="3429000"/>
            <a:ext cx="3484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1400" b="1" u="none" dirty="0">
                <a:solidFill>
                  <a:srgbClr val="003ACC"/>
                </a:solidFill>
              </a:rPr>
              <a:t>Пример локализации аттрактора Лоренца</a:t>
            </a:r>
            <a:endParaRPr lang="ru-RU" sz="1400" b="1" dirty="0">
              <a:solidFill>
                <a:srgbClr val="003A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20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2646974"/>
            <a:ext cx="2259654" cy="397032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i="0" u="none" strike="noStrike" dirty="0">
                <a:solidFill>
                  <a:schemeClr val="bg1"/>
                </a:solidFill>
                <a:effectLst/>
                <a:latin typeface="+mn-lt"/>
              </a:rPr>
              <a:t>История</a:t>
            </a:r>
            <a:endParaRPr lang="ru-RU" sz="2200" dirty="0">
              <a:solidFill>
                <a:schemeClr val="bg1"/>
              </a:solidFill>
              <a:latin typeface="+mn-lt"/>
              <a:cs typeface="ALS Sector Regular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F5998-D03C-290C-38D2-8A96FC8E65B5}"/>
              </a:ext>
            </a:extLst>
          </p:cNvPr>
          <p:cNvSpPr txBox="1"/>
          <p:nvPr/>
        </p:nvSpPr>
        <p:spPr>
          <a:xfrm>
            <a:off x="3119598" y="430814"/>
            <a:ext cx="6100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800" b="1" dirty="0">
                <a:solidFill>
                  <a:srgbClr val="003ACC"/>
                </a:solidFill>
                <a:latin typeface="+mn-lt"/>
              </a:rPr>
              <a:t>Кафедра образована 1 февраля 1997г</a:t>
            </a:r>
            <a:r>
              <a:rPr lang="ru-RU" altLang="ru-RU" sz="1800" dirty="0">
                <a:solidFill>
                  <a:srgbClr val="003ACC"/>
                </a:solidFill>
                <a:latin typeface="+mn-lt"/>
              </a:rPr>
              <a:t>.</a:t>
            </a:r>
            <a:endParaRPr lang="ru-RU" dirty="0">
              <a:solidFill>
                <a:srgbClr val="003ACC"/>
              </a:solidFill>
            </a:endParaRP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C5B8F58-39DF-468A-DB95-65D225383537}"/>
              </a:ext>
            </a:extLst>
          </p:cNvPr>
          <p:cNvSpPr/>
          <p:nvPr/>
        </p:nvSpPr>
        <p:spPr>
          <a:xfrm>
            <a:off x="2605299" y="0"/>
            <a:ext cx="9586701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30" name="Picture 6" descr="https://png.pngtree.com/element_our/20190528/ourlarge/pngtree-blue-violet-curved-wavy-lines-image_1186226.jpg">
            <a:extLst>
              <a:ext uri="{FF2B5EF4-FFF2-40B4-BE49-F238E27FC236}">
                <a16:creationId xmlns:a16="http://schemas.microsoft.com/office/drawing/2014/main" id="{3243142E-83BC-F3C3-BB4B-9ACE240BA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5299" y="629091"/>
            <a:ext cx="9586701" cy="292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3871116-21FA-4F66-5D2E-64B7B910D9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780" y="1317066"/>
            <a:ext cx="1950568" cy="195056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D08D237-F334-52C2-88A2-CD648D657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1" y="1299898"/>
            <a:ext cx="1950568" cy="1950568"/>
          </a:xfrm>
          <a:prstGeom prst="rect">
            <a:avLst/>
          </a:prstGeom>
        </p:spPr>
      </p:pic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44A8EEEB-36EE-37C2-0BED-1E8D3492A878}"/>
              </a:ext>
            </a:extLst>
          </p:cNvPr>
          <p:cNvSpPr txBox="1">
            <a:spLocks/>
          </p:cNvSpPr>
          <p:nvPr/>
        </p:nvSpPr>
        <p:spPr>
          <a:xfrm>
            <a:off x="3019402" y="456242"/>
            <a:ext cx="3749613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003ACC"/>
                </a:solidFill>
                <a:latin typeface="+mn-lt"/>
                <a:ea typeface="Verdana" panose="020B0604030504040204" pitchFamily="34" charset="0"/>
              </a:rPr>
              <a:t>История кафедры ИНО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984E0D0-982F-9DD3-1BFC-2003C3BC4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598" y="1313756"/>
            <a:ext cx="1918593" cy="19185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F70C130-71FF-2AF3-C163-3ECA758FF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735" y="1413718"/>
            <a:ext cx="1950568" cy="1950568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51C4B2E-DDC1-D6DB-C227-B1C0576B086F}"/>
              </a:ext>
            </a:extLst>
          </p:cNvPr>
          <p:cNvSpPr/>
          <p:nvPr/>
        </p:nvSpPr>
        <p:spPr>
          <a:xfrm>
            <a:off x="2783722" y="3389133"/>
            <a:ext cx="2492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Коллектив кафедры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ИНО</a:t>
            </a:r>
            <a:endParaRPr lang="en-US" sz="1400" b="1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1945 г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bg2">
                  <a:lumMod val="25000"/>
                </a:schemeClr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71236B-F376-E445-56D7-62D2C5CE0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8000"/>
                    </a14:imgEffect>
                    <a14:imgEffect>
                      <a14:colorTemperature colorTemp="5538"/>
                    </a14:imgEffect>
                    <a14:imgEffect>
                      <a14:brightnessContrast bright="1000"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916" y="1413718"/>
            <a:ext cx="1950568" cy="19505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3E02E8D-5CC9-EF9D-B826-53CED9EC7B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097" y="1413718"/>
            <a:ext cx="1950568" cy="1950568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450C60E-6D45-8D25-1FE9-A89CE1E83332}"/>
              </a:ext>
            </a:extLst>
          </p:cNvPr>
          <p:cNvSpPr/>
          <p:nvPr/>
        </p:nvSpPr>
        <p:spPr>
          <a:xfrm>
            <a:off x="6066477" y="3373586"/>
            <a:ext cx="27502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Преподаватели англ. секции</a:t>
            </a:r>
          </a:p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1947 г.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FDF4B3A-10FE-7697-39FD-C90B6BA1D9C1}"/>
              </a:ext>
            </a:extLst>
          </p:cNvPr>
          <p:cNvSpPr/>
          <p:nvPr/>
        </p:nvSpPr>
        <p:spPr>
          <a:xfrm>
            <a:off x="9408278" y="3362120"/>
            <a:ext cx="26859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Руководство кафедры ИНО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7C689D7-E15B-C3C8-3F54-2FE94BDB3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073" y="4708469"/>
            <a:ext cx="1095769" cy="109576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1CD5489-75EB-4ADC-F3B4-C961D3C72F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431" y="5598123"/>
            <a:ext cx="1327817" cy="422487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AB82D2F3-5BCD-E47D-D136-194B6998BCA6}"/>
              </a:ext>
            </a:extLst>
          </p:cNvPr>
          <p:cNvSpPr/>
          <p:nvPr/>
        </p:nvSpPr>
        <p:spPr>
          <a:xfrm>
            <a:off x="3904267" y="5684149"/>
            <a:ext cx="13717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A2B30"/>
                </a:solidFill>
                <a:cs typeface="Arial" panose="020B0604020202020204" pitchFamily="34" charset="0"/>
              </a:rPr>
              <a:t>с 1936 по 1976 гг.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A5F406D9-E0BC-E135-ABCD-75592CB0D120}"/>
              </a:ext>
            </a:extLst>
          </p:cNvPr>
          <p:cNvSpPr/>
          <p:nvPr/>
        </p:nvSpPr>
        <p:spPr>
          <a:xfrm>
            <a:off x="3019402" y="3954225"/>
            <a:ext cx="2880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3ACC"/>
                </a:solidFill>
                <a:cs typeface="Arial" panose="020B0604020202020204" pitchFamily="34" charset="0"/>
              </a:rPr>
              <a:t>Заведующие кафедрой ИНО: 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F90AA22-49C2-42F6-6F89-2BAEA45E8C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968" y="4708469"/>
            <a:ext cx="1073424" cy="1073424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BB8B10F-429B-13E2-7BC0-118536BCEE25}"/>
              </a:ext>
            </a:extLst>
          </p:cNvPr>
          <p:cNvSpPr/>
          <p:nvPr/>
        </p:nvSpPr>
        <p:spPr>
          <a:xfrm>
            <a:off x="4394946" y="4679704"/>
            <a:ext cx="14308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A2B3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Проф. Красинская</a:t>
            </a:r>
          </a:p>
          <a:p>
            <a:r>
              <a:rPr lang="ru-RU" sz="1400" b="1" dirty="0">
                <a:solidFill>
                  <a:srgbClr val="2A2B3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Мария Станиславовна</a:t>
            </a:r>
            <a:endParaRPr lang="ru-RU" sz="1400" b="1" dirty="0">
              <a:solidFill>
                <a:srgbClr val="2A2B30"/>
              </a:solidFill>
              <a:cs typeface="Arial" panose="020B060402020202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F708FDE-049C-AC1C-87AC-7FE085EE1880}"/>
              </a:ext>
            </a:extLst>
          </p:cNvPr>
          <p:cNvSpPr/>
          <p:nvPr/>
        </p:nvSpPr>
        <p:spPr>
          <a:xfrm>
            <a:off x="7372500" y="4679704"/>
            <a:ext cx="1299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Проф. Орловская </a:t>
            </a:r>
          </a:p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Ирина Валентиновна 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EE1E043-2A0F-2C2E-1D99-301C1BD481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7515" y="5603950"/>
            <a:ext cx="1327817" cy="422487"/>
          </a:xfrm>
          <a:prstGeom prst="rect">
            <a:avLst/>
          </a:prstGeom>
        </p:spPr>
      </p:pic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407FF81-3FD2-996F-AA0B-E9D82BCF8224}"/>
              </a:ext>
            </a:extLst>
          </p:cNvPr>
          <p:cNvSpPr/>
          <p:nvPr/>
        </p:nvSpPr>
        <p:spPr>
          <a:xfrm>
            <a:off x="6917735" y="5678138"/>
            <a:ext cx="1327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cs typeface="Arial" panose="020B0604020202020204" pitchFamily="34" charset="0"/>
              </a:rPr>
              <a:t>с 1977 по 2000 гг.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B23A947C-0AA1-EB17-F931-6CCA2589EFC9}"/>
              </a:ext>
            </a:extLst>
          </p:cNvPr>
          <p:cNvSpPr/>
          <p:nvPr/>
        </p:nvSpPr>
        <p:spPr>
          <a:xfrm>
            <a:off x="10644755" y="4677631"/>
            <a:ext cx="12103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Доц. Кузнецова </a:t>
            </a:r>
          </a:p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Тамара Ильинична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CF90EDB-5E35-E8CD-DB86-BF2C52CF64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147" y="4704940"/>
            <a:ext cx="1072225" cy="107222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CD964E1-FCAB-1B4E-3B7B-FE14EE0A0B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668" y="5598123"/>
            <a:ext cx="1327817" cy="422487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D9B53734-ACE6-D114-D637-3EA866F72218}"/>
              </a:ext>
            </a:extLst>
          </p:cNvPr>
          <p:cNvSpPr/>
          <p:nvPr/>
        </p:nvSpPr>
        <p:spPr>
          <a:xfrm>
            <a:off x="10033580" y="5676693"/>
            <a:ext cx="13278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cs typeface="Arial" panose="020B0604020202020204" pitchFamily="34" charset="0"/>
              </a:rPr>
              <a:t>с 2000 по 2014 гг.</a:t>
            </a:r>
          </a:p>
        </p:txBody>
      </p:sp>
    </p:spTree>
    <p:extLst>
      <p:ext uri="{BB962C8B-B14F-4D97-AF65-F5344CB8AC3E}">
        <p14:creationId xmlns:p14="http://schemas.microsoft.com/office/powerpoint/2010/main" val="3413788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FBDC66-B463-3BB3-8789-9517B3CF9E96}"/>
              </a:ext>
            </a:extLst>
          </p:cNvPr>
          <p:cNvSpPr/>
          <p:nvPr/>
        </p:nvSpPr>
        <p:spPr>
          <a:xfrm>
            <a:off x="2616900" y="-6016"/>
            <a:ext cx="9575100" cy="68640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39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2646974"/>
            <a:ext cx="2259654" cy="397032"/>
          </a:xfrm>
        </p:spPr>
        <p:txBody>
          <a:bodyPr anchor="t" anchorCtr="0">
            <a:spAutoFit/>
          </a:bodyPr>
          <a:lstStyle/>
          <a:p>
            <a:pPr algn="l"/>
            <a:r>
              <a:rPr lang="ru-RU" sz="2200" b="1" i="0" u="none" strike="noStrike" dirty="0">
                <a:solidFill>
                  <a:schemeClr val="bg1"/>
                </a:solidFill>
                <a:effectLst/>
                <a:latin typeface="+mn-lt"/>
              </a:rPr>
              <a:t>Сегодня</a:t>
            </a:r>
            <a:endParaRPr lang="ru-RU" sz="2200" dirty="0">
              <a:solidFill>
                <a:schemeClr val="bg1"/>
              </a:solidFill>
              <a:latin typeface="+mn-lt"/>
              <a:cs typeface="ALS Sector Regular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pic>
        <p:nvPicPr>
          <p:cNvPr id="13" name="Picture 4" descr="https://png.pngtree.com/png-vector/20190130/ourlarge/pngtree-colorful-gradients-are-available-for-commercial-use-linesdecorationred-and-blue-png-image_650435.jpg">
            <a:extLst>
              <a:ext uri="{FF2B5EF4-FFF2-40B4-BE49-F238E27FC236}">
                <a16:creationId xmlns:a16="http://schemas.microsoft.com/office/drawing/2014/main" id="{DD887CEB-E119-0B31-A407-5D1333308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610925" y="3577501"/>
            <a:ext cx="6835958" cy="32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2AD19F-9E51-0AC5-1EFD-4329F644C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595" y="3969721"/>
            <a:ext cx="987356" cy="98735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C8F6D15-CCFA-7E3C-A91B-953F92139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095" y="3985149"/>
            <a:ext cx="987356" cy="98735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835C764-CDFB-7FB5-C977-B858120F4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595" y="4015391"/>
            <a:ext cx="987356" cy="98735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4C77EB5-DEBB-FBE8-D407-5BF694FE24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095" y="3996281"/>
            <a:ext cx="987356" cy="9873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2EDFBCA-053F-8E4E-ED05-2E91A20E9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561" y="1243785"/>
            <a:ext cx="1357200" cy="13572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5C46ABF-EC29-2452-3234-6B3A61E93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640" y="2405709"/>
            <a:ext cx="1724878" cy="548824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F1D5E00-C2A5-DA03-84E5-FB6403C967C4}"/>
              </a:ext>
            </a:extLst>
          </p:cNvPr>
          <p:cNvSpPr/>
          <p:nvPr/>
        </p:nvSpPr>
        <p:spPr>
          <a:xfrm>
            <a:off x="4046125" y="2405491"/>
            <a:ext cx="1238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декан </a:t>
            </a:r>
          </a:p>
          <a:p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факультета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9084911-5A3B-C127-28FC-3039F688B523}"/>
              </a:ext>
            </a:extLst>
          </p:cNvPr>
          <p:cNvSpPr/>
          <p:nvPr/>
        </p:nvSpPr>
        <p:spPr>
          <a:xfrm>
            <a:off x="9970547" y="1654815"/>
            <a:ext cx="134234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err="1">
                <a:solidFill>
                  <a:srgbClr val="2A2B30"/>
                </a:solidFill>
                <a:cs typeface="Arial" panose="020B0604020202020204" pitchFamily="34" charset="0"/>
              </a:rPr>
              <a:t>Кальгин</a:t>
            </a:r>
            <a:endParaRPr lang="ru-RU" sz="1300" b="1" dirty="0">
              <a:solidFill>
                <a:srgbClr val="2A2B30"/>
              </a:solidFill>
              <a:cs typeface="Arial" panose="020B0604020202020204" pitchFamily="34" charset="0"/>
            </a:endParaRPr>
          </a:p>
          <a:p>
            <a:r>
              <a:rPr lang="ru-RU" sz="1300" b="1" dirty="0">
                <a:solidFill>
                  <a:srgbClr val="2A2B30"/>
                </a:solidFill>
                <a:cs typeface="Arial" panose="020B0604020202020204" pitchFamily="34" charset="0"/>
              </a:rPr>
              <a:t>Юрий Александрович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39D0250-6216-F346-360C-CFA6065C5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073" y="1239480"/>
            <a:ext cx="1357200" cy="13572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5F05D4F-A5FA-EE6B-B0B5-2148F393D2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4196" y="2398289"/>
            <a:ext cx="1724878" cy="548824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0AAFD5F-54B7-80AC-3883-1A6905DDE729}"/>
              </a:ext>
            </a:extLst>
          </p:cNvPr>
          <p:cNvSpPr/>
          <p:nvPr/>
        </p:nvSpPr>
        <p:spPr>
          <a:xfrm>
            <a:off x="9281616" y="2413479"/>
            <a:ext cx="1679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зам. декана, </a:t>
            </a:r>
          </a:p>
          <a:p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нач. отдела ТСО 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8B1C10EC-CB43-3894-0136-B335D1F4E15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597" y="5257800"/>
            <a:ext cx="1548000" cy="878400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C8FD9F76-881E-74AA-B9EB-5972B1841DBD}"/>
              </a:ext>
            </a:extLst>
          </p:cNvPr>
          <p:cNvSpPr/>
          <p:nvPr/>
        </p:nvSpPr>
        <p:spPr>
          <a:xfrm>
            <a:off x="4511710" y="1654815"/>
            <a:ext cx="144551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2A2B30"/>
                </a:solidFill>
                <a:cs typeface="Arial" panose="020B0604020202020204" pitchFamily="34" charset="0"/>
              </a:rPr>
              <a:t>Кирсанова </a:t>
            </a:r>
          </a:p>
          <a:p>
            <a:r>
              <a:rPr lang="ru-RU" sz="1300" b="1" dirty="0">
                <a:solidFill>
                  <a:srgbClr val="2A2B30"/>
                </a:solidFill>
                <a:cs typeface="Arial" panose="020B0604020202020204" pitchFamily="34" charset="0"/>
              </a:rPr>
              <a:t>Галина Владимировна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978A7-2BB9-8E70-950B-9AA8DF0C98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3" y="1252457"/>
            <a:ext cx="1357795" cy="1357795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545FF77-2B2E-4145-30BD-3B30BF1C8B8E}"/>
              </a:ext>
            </a:extLst>
          </p:cNvPr>
          <p:cNvSpPr/>
          <p:nvPr/>
        </p:nvSpPr>
        <p:spPr>
          <a:xfrm>
            <a:off x="7205615" y="1654815"/>
            <a:ext cx="119454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err="1">
                <a:solidFill>
                  <a:srgbClr val="2A2B30"/>
                </a:solidFill>
                <a:cs typeface="Arial" panose="020B0604020202020204" pitchFamily="34" charset="0"/>
              </a:rPr>
              <a:t>Застрожнова</a:t>
            </a:r>
            <a:r>
              <a:rPr lang="ru-RU" sz="1300" b="1" dirty="0">
                <a:solidFill>
                  <a:srgbClr val="2A2B30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ru-RU" sz="1300" b="1" dirty="0">
                <a:solidFill>
                  <a:srgbClr val="2A2B30"/>
                </a:solidFill>
                <a:cs typeface="Arial" panose="020B0604020202020204" pitchFamily="34" charset="0"/>
              </a:rPr>
              <a:t>Галина </a:t>
            </a:r>
          </a:p>
          <a:p>
            <a:r>
              <a:rPr lang="ru-RU" sz="1300" b="1" dirty="0">
                <a:solidFill>
                  <a:srgbClr val="2A2B30"/>
                </a:solidFill>
                <a:cs typeface="Arial" panose="020B0604020202020204" pitchFamily="34" charset="0"/>
              </a:rPr>
              <a:t>Ивановна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EAD018B-793A-07B3-E543-B7A2A98BF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883" y="2398289"/>
            <a:ext cx="1724878" cy="548824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4C491D59-F7A6-1821-569F-0E82CF89F31E}"/>
              </a:ext>
            </a:extLst>
          </p:cNvPr>
          <p:cNvSpPr/>
          <p:nvPr/>
        </p:nvSpPr>
        <p:spPr>
          <a:xfrm>
            <a:off x="6616270" y="2417147"/>
            <a:ext cx="14740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i="0" dirty="0" err="1">
                <a:solidFill>
                  <a:srgbClr val="333333"/>
                </a:solidFill>
                <a:effectLst/>
              </a:rPr>
              <a:t>документовед</a:t>
            </a:r>
            <a:endParaRPr lang="en-US" sz="1400" dirty="0">
              <a:solidFill>
                <a:srgbClr val="333333"/>
              </a:solidFill>
            </a:endParaRPr>
          </a:p>
          <a:p>
            <a:r>
              <a:rPr lang="ru-RU" sz="1400" b="0" i="0" dirty="0">
                <a:solidFill>
                  <a:srgbClr val="333333"/>
                </a:solidFill>
                <a:effectLst/>
              </a:rPr>
              <a:t>факультета</a:t>
            </a:r>
            <a:endParaRPr lang="ru-RU" sz="140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7E5A27B-FEC8-FBE9-12A2-262CF9EAC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3597" y="3985149"/>
            <a:ext cx="987356" cy="987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BB8CE5-C240-A9CD-3B65-55681638891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944" y="5260498"/>
            <a:ext cx="1548000" cy="8784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1BDFD08-28DA-1E2C-6938-C3E8DCCC448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582" y="5247610"/>
            <a:ext cx="1548000" cy="8784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C5342B7-63E0-B95E-1EE1-45C22174921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596" y="5247610"/>
            <a:ext cx="1548000" cy="8784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9F92F4D-5D7C-5D8B-471E-6EDDAA441D1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089" y="5247610"/>
            <a:ext cx="1548000" cy="8784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ABDC40B-C2FA-9BDB-17E1-4AE7BFD6B8B7}"/>
              </a:ext>
            </a:extLst>
          </p:cNvPr>
          <p:cNvSpPr txBox="1"/>
          <p:nvPr/>
        </p:nvSpPr>
        <p:spPr>
          <a:xfrm>
            <a:off x="10646164" y="3419720"/>
            <a:ext cx="13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3ACC"/>
                </a:solidFill>
              </a:rPr>
              <a:t>МОП-1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5E3C2CC-B7EB-5D3E-8D7B-CCFB3EA349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274" y="4040014"/>
            <a:ext cx="962733" cy="962733"/>
          </a:xfrm>
          <a:prstGeom prst="ellipse">
            <a:avLst/>
          </a:prstGeom>
          <a:solidFill>
            <a:schemeClr val="bg1"/>
          </a:solidFill>
          <a:ln w="12700" cap="rnd">
            <a:noFill/>
          </a:ln>
          <a:effectLst>
            <a:outerShdw blurRad="108109" dist="38100" dir="2700000" sx="98000" sy="98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6AD23D2-0B60-5EE2-8E9F-105AA5F5E8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018" y="4030199"/>
            <a:ext cx="969592" cy="969592"/>
          </a:xfrm>
          <a:prstGeom prst="ellipse">
            <a:avLst/>
          </a:prstGeom>
          <a:noFill/>
          <a:ln w="63500" cap="rnd">
            <a:noFill/>
          </a:ln>
          <a:effectLst>
            <a:outerShdw blurRad="108109" dist="38100" dir="2700000" sx="98000" sy="98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2CA4A98-7FFC-72D4-303A-9ECD67D84C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636" y="4030199"/>
            <a:ext cx="1090923" cy="1090923"/>
          </a:xfrm>
          <a:prstGeom prst="ellipse">
            <a:avLst/>
          </a:prstGeom>
          <a:noFill/>
          <a:ln>
            <a:noFill/>
          </a:ln>
          <a:effectLst>
            <a:outerShdw blurRad="108109" dist="38100" dir="2700000" sx="98000" sy="98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8A830788-681E-D2A1-8301-7955343474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152" y="3992757"/>
            <a:ext cx="1104898" cy="1104898"/>
          </a:xfrm>
          <a:prstGeom prst="ellipse">
            <a:avLst/>
          </a:prstGeom>
          <a:noFill/>
          <a:ln>
            <a:noFill/>
          </a:ln>
          <a:effectLst>
            <a:outerShdw blurRad="108109" dist="38100" dir="2700000" sx="98000" sy="98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DA42517-95A3-5B85-E343-CE6E9D6C9407}"/>
              </a:ext>
            </a:extLst>
          </p:cNvPr>
          <p:cNvSpPr txBox="1"/>
          <p:nvPr/>
        </p:nvSpPr>
        <p:spPr>
          <a:xfrm>
            <a:off x="3398841" y="3456666"/>
            <a:ext cx="13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3ACC"/>
                </a:solidFill>
              </a:rPr>
              <a:t>Л-1</a:t>
            </a: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9C03D65F-5511-160D-254D-C0991CD38194}"/>
              </a:ext>
            </a:extLst>
          </p:cNvPr>
          <p:cNvSpPr txBox="1">
            <a:spLocks/>
          </p:cNvSpPr>
          <p:nvPr/>
        </p:nvSpPr>
        <p:spPr>
          <a:xfrm>
            <a:off x="3019402" y="456242"/>
            <a:ext cx="3749613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003ACC"/>
                </a:solidFill>
                <a:latin typeface="+mn-lt"/>
                <a:ea typeface="Verdana" panose="020B0604030504040204" pitchFamily="34" charset="0"/>
              </a:rPr>
              <a:t>Факультет «Л»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EE728F-D5C1-E6C3-8BE8-C97A1406E1D7}"/>
              </a:ext>
            </a:extLst>
          </p:cNvPr>
          <p:cNvSpPr txBox="1"/>
          <p:nvPr/>
        </p:nvSpPr>
        <p:spPr>
          <a:xfrm>
            <a:off x="5253262" y="3464387"/>
            <a:ext cx="13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3ACC"/>
                </a:solidFill>
              </a:rPr>
              <a:t>Л-2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7D07A61-076C-F2A2-C710-23DE4BD72E38}"/>
              </a:ext>
            </a:extLst>
          </p:cNvPr>
          <p:cNvSpPr txBox="1"/>
          <p:nvPr/>
        </p:nvSpPr>
        <p:spPr>
          <a:xfrm>
            <a:off x="7107683" y="3463124"/>
            <a:ext cx="13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3ACC"/>
                </a:solidFill>
              </a:rPr>
              <a:t>Л-3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9CD9347-DB0B-8BF0-7DE9-78A3F2340C71}"/>
              </a:ext>
            </a:extLst>
          </p:cNvPr>
          <p:cNvSpPr txBox="1"/>
          <p:nvPr/>
        </p:nvSpPr>
        <p:spPr>
          <a:xfrm>
            <a:off x="8933938" y="3419720"/>
            <a:ext cx="1303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3ACC"/>
                </a:solidFill>
              </a:rPr>
              <a:t>Л-4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ABAA857-FDA8-C62F-4889-52031E4D7AEB}"/>
              </a:ext>
            </a:extLst>
          </p:cNvPr>
          <p:cNvSpPr/>
          <p:nvPr/>
        </p:nvSpPr>
        <p:spPr>
          <a:xfrm>
            <a:off x="8766152" y="5328000"/>
            <a:ext cx="14806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Иноземцева</a:t>
            </a:r>
          </a:p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Кира Михайловна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6654F866-809D-0180-91F6-84A27A766417}"/>
              </a:ext>
            </a:extLst>
          </p:cNvPr>
          <p:cNvSpPr/>
          <p:nvPr/>
        </p:nvSpPr>
        <p:spPr>
          <a:xfrm>
            <a:off x="6912552" y="5328000"/>
            <a:ext cx="1687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Маргарян</a:t>
            </a:r>
          </a:p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Татьяна Дмитриевна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AA59148-E765-1AAD-E4E6-3908DC6EEFEF}"/>
              </a:ext>
            </a:extLst>
          </p:cNvPr>
          <p:cNvSpPr/>
          <p:nvPr/>
        </p:nvSpPr>
        <p:spPr>
          <a:xfrm>
            <a:off x="5050018" y="5328000"/>
            <a:ext cx="1509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Труфанова</a:t>
            </a:r>
          </a:p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Наталия Олеговна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A7BA43D-6539-6D60-2B5F-295557F929D4}"/>
              </a:ext>
            </a:extLst>
          </p:cNvPr>
          <p:cNvSpPr/>
          <p:nvPr/>
        </p:nvSpPr>
        <p:spPr>
          <a:xfrm>
            <a:off x="3185708" y="5328000"/>
            <a:ext cx="1231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Романова</a:t>
            </a:r>
          </a:p>
          <a:p>
            <a:r>
              <a:rPr lang="ru-RU" sz="1400" b="1" dirty="0">
                <a:solidFill>
                  <a:srgbClr val="2A2B30"/>
                </a:solidFill>
                <a:cs typeface="Arial" panose="020B0604020202020204" pitchFamily="34" charset="0"/>
              </a:rPr>
              <a:t>Нина </a:t>
            </a:r>
            <a:r>
              <a:rPr lang="ru-RU" sz="1400" b="1" dirty="0" err="1">
                <a:solidFill>
                  <a:srgbClr val="2A2B30"/>
                </a:solidFill>
                <a:cs typeface="Arial" panose="020B0604020202020204" pitchFamily="34" charset="0"/>
              </a:rPr>
              <a:t>Навична</a:t>
            </a:r>
            <a:endParaRPr lang="ru-RU" sz="1400" b="1" dirty="0">
              <a:solidFill>
                <a:srgbClr val="2A2B30"/>
              </a:solidFill>
              <a:cs typeface="Arial" panose="020B060402020202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5BE5DDA-FCD7-154A-89B5-5DB7AE3EBC81}"/>
              </a:ext>
            </a:extLst>
          </p:cNvPr>
          <p:cNvSpPr/>
          <p:nvPr/>
        </p:nvSpPr>
        <p:spPr>
          <a:xfrm>
            <a:off x="10641717" y="5328000"/>
            <a:ext cx="13036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Пиневич</a:t>
            </a:r>
          </a:p>
          <a:p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Елена Валентиновна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6A05F02C-4BBF-0D66-27BA-0EE3A5C194C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7955" y="4040014"/>
            <a:ext cx="928761" cy="982752"/>
          </a:xfrm>
          <a:prstGeom prst="ellipse">
            <a:avLst/>
          </a:prstGeom>
          <a:noFill/>
          <a:ln w="63500" cap="rnd">
            <a:noFill/>
          </a:ln>
          <a:effectLst>
            <a:outerShdw blurRad="108109" dist="38100" dir="2700000" sx="98000" sy="98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81943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FBDC66-B463-3BB3-8789-9517B3CF9E96}"/>
              </a:ext>
            </a:extLst>
          </p:cNvPr>
          <p:cNvSpPr/>
          <p:nvPr/>
        </p:nvSpPr>
        <p:spPr>
          <a:xfrm>
            <a:off x="2616900" y="3939"/>
            <a:ext cx="9575100" cy="68640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39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pic>
        <p:nvPicPr>
          <p:cNvPr id="13" name="Picture 4" descr="https://png.pngtree.com/png-vector/20190130/ourlarge/pngtree-colorful-gradients-are-available-for-commercial-use-linesdecorationred-and-blue-png-image_650435.jpg">
            <a:extLst>
              <a:ext uri="{FF2B5EF4-FFF2-40B4-BE49-F238E27FC236}">
                <a16:creationId xmlns:a16="http://schemas.microsoft.com/office/drawing/2014/main" id="{DD887CEB-E119-0B31-A407-5D1333308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610925" y="3577501"/>
            <a:ext cx="6835958" cy="32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F85BEE8A-52CB-C4FB-EFFB-4D7C403DD233}"/>
              </a:ext>
            </a:extLst>
          </p:cNvPr>
          <p:cNvSpPr txBox="1">
            <a:spLocks/>
          </p:cNvSpPr>
          <p:nvPr/>
        </p:nvSpPr>
        <p:spPr>
          <a:xfrm>
            <a:off x="288000" y="4171308"/>
            <a:ext cx="1872793" cy="20201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учебная и научная деятельность</a:t>
            </a:r>
          </a:p>
        </p:txBody>
      </p:sp>
      <p:sp>
        <p:nvSpPr>
          <p:cNvPr id="66" name="Заголовок 1">
            <a:extLst>
              <a:ext uri="{FF2B5EF4-FFF2-40B4-BE49-F238E27FC236}">
                <a16:creationId xmlns:a16="http://schemas.microsoft.com/office/drawing/2014/main" id="{91AF1522-E66B-AC91-64E1-AD1204F0F07E}"/>
              </a:ext>
            </a:extLst>
          </p:cNvPr>
          <p:cNvSpPr txBox="1">
            <a:spLocks/>
          </p:cNvSpPr>
          <p:nvPr/>
        </p:nvSpPr>
        <p:spPr>
          <a:xfrm>
            <a:off x="3129690" y="450642"/>
            <a:ext cx="3693142" cy="3416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003ACC"/>
                </a:solidFill>
                <a:latin typeface="+mn-lt"/>
                <a:ea typeface="Verdana" panose="020B0604030504040204" pitchFamily="34" charset="0"/>
              </a:rPr>
              <a:t>5 международных конференций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6C20519A-D985-527C-CFC1-E0FC12C10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324" y="4855492"/>
            <a:ext cx="4637049" cy="166309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AB176D3-1E1B-28DA-15BF-239B6F044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325" y="1020864"/>
            <a:ext cx="4637049" cy="3797321"/>
          </a:xfrm>
          <a:prstGeom prst="rect">
            <a:avLst/>
          </a:prstGeom>
        </p:spPr>
      </p:pic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153440DD-427F-9FD0-9324-85D8F65B4C4B}"/>
              </a:ext>
            </a:extLst>
          </p:cNvPr>
          <p:cNvSpPr/>
          <p:nvPr/>
        </p:nvSpPr>
        <p:spPr>
          <a:xfrm>
            <a:off x="3153566" y="1184333"/>
            <a:ext cx="453080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 18-19 ноября 2014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1-я Международная конференция по лингвистике и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 лингводидактике (5 параллельных секций, 55 докладов, 130 участников)</a:t>
            </a:r>
          </a:p>
          <a:p>
            <a:endParaRPr lang="ru-RU" sz="1100" dirty="0">
              <a:ln w="3175">
                <a:noFill/>
              </a:ln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ru-RU" sz="1100" b="1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 13-15 декабря 2016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</a:rPr>
              <a:t>Российско-китайская научно-методическая конференция «Проблемы лингвистики и лингводидактики в неязыковом вузе» (7 секций, 32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</a:rPr>
              <a:t> российских вуза, 6 китайских вузов, 26 постерных докладов,  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</a:rPr>
              <a:t>118 участников)</a:t>
            </a:r>
          </a:p>
          <a:p>
            <a:endParaRPr lang="ru-RU" sz="1100" dirty="0">
              <a:ln w="3175">
                <a:noFill/>
              </a:ln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ru-RU" sz="1100" b="1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11-12 декабря 2018 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3-я Международная научно-практическая конференция (БКЛ-2018)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«Актуальные  проблемы лингвистики и лингводидактики в неязыковом 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вузе» (14 секций, 42 постерных доклада,  42 российских и 8 зарубежных 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вузов, более 200 участников)</a:t>
            </a:r>
          </a:p>
          <a:p>
            <a:endParaRPr lang="ru-RU" sz="1100" dirty="0">
              <a:ln w="3175">
                <a:noFill/>
              </a:ln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ru-RU" sz="1100" b="1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16 декабря 2020 (онлайн)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4-ая Международная научно-практическая конференция (БКЛ-2020)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«Актуальные проблемы лингвистики и лингводидактики в неязыковом 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вузе» (360 слушателей, 13 секций, 100 докладов)</a:t>
            </a:r>
          </a:p>
          <a:p>
            <a:endParaRPr lang="ru-RU" sz="1100" dirty="0">
              <a:ln w="3175">
                <a:noFill/>
              </a:ln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ru-RU" sz="1100" b="1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22-23 декабря 2022</a:t>
            </a:r>
          </a:p>
          <a:p>
            <a:r>
              <a:rPr lang="ru-RU" sz="1100" b="1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5-ая </a:t>
            </a:r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Международная научно-практическая конференция (БКЛ-2022) 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«Актуальные проблемы лингвистики и лингводидактики в неязыковом 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вузе» (13 секций, 28 российских и 2 зарубежных вуза, число участников – 162, 132 публикации)</a:t>
            </a:r>
          </a:p>
          <a:p>
            <a:r>
              <a:rPr lang="ru-RU" sz="1100" b="1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Состоится 12-13 декабря 2024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  <a:cs typeface="Arial" panose="020B0604020202020204" pitchFamily="34" charset="0"/>
              </a:rPr>
              <a:t>6-ая  Международная научно-практическая конференция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</a:rPr>
              <a:t>«Актуальные вопросы лингвистики и профессиональной </a:t>
            </a:r>
          </a:p>
          <a:p>
            <a:r>
              <a:rPr lang="ru-RU" sz="1100" dirty="0">
                <a:ln w="3175">
                  <a:noFill/>
                </a:ln>
                <a:solidFill>
                  <a:schemeClr val="bg1"/>
                </a:solidFill>
              </a:rPr>
              <a:t>лингводидактики: тенденции и перспективы»</a:t>
            </a:r>
            <a:endParaRPr lang="ru-RU" sz="1400" dirty="0">
              <a:ln w="3175">
                <a:noFill/>
              </a:ln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0A2A048-52F0-D4CD-8A0B-405708547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846" y="5007504"/>
            <a:ext cx="1511088" cy="1511088"/>
          </a:xfrm>
          <a:prstGeom prst="rect">
            <a:avLst/>
          </a:prstGeom>
        </p:spPr>
      </p:pic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444B3F56-7B18-9674-2FB4-336E413F8A6A}"/>
              </a:ext>
            </a:extLst>
          </p:cNvPr>
          <p:cNvSpPr/>
          <p:nvPr/>
        </p:nvSpPr>
        <p:spPr>
          <a:xfrm>
            <a:off x="8797385" y="6019829"/>
            <a:ext cx="1879438" cy="473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Кальгин </a:t>
            </a:r>
          </a:p>
          <a:p>
            <a:r>
              <a:rPr lang="ru-RU" sz="12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</a:rPr>
              <a:t>Юрий Александрович</a:t>
            </a: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623A5BE-A6D8-9B05-C0EB-F1938BB9D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217" y="1548911"/>
            <a:ext cx="1800000" cy="18000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257AB0C-F8CF-8A01-DD4B-FDA557716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018" y="3798376"/>
            <a:ext cx="1800000" cy="18000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46B02CC-E8B0-3D43-6045-A3BD742714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242" y="1538521"/>
            <a:ext cx="1800000" cy="18000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463F908-705D-F32C-5DB4-3C75B3E2AB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706" y="1545959"/>
            <a:ext cx="1800000" cy="18000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F168247-68BA-FD4B-EFFC-7FA7B8747C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018" y="3791755"/>
            <a:ext cx="1800000" cy="18000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76502638-C86A-48AC-B5B9-CCED2CA0CF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706" y="1548911"/>
            <a:ext cx="1800000" cy="18000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4287765-CB72-CC81-16D8-BADF23808D76}"/>
              </a:ext>
            </a:extLst>
          </p:cNvPr>
          <p:cNvSpPr txBox="1"/>
          <p:nvPr/>
        </p:nvSpPr>
        <p:spPr>
          <a:xfrm>
            <a:off x="10218679" y="891946"/>
            <a:ext cx="1437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8D18FD"/>
                </a:solidFill>
                <a:cs typeface="Arial" panose="020B0604020202020204" pitchFamily="34" charset="0"/>
              </a:rPr>
              <a:t>Зарубежные</a:t>
            </a:r>
          </a:p>
          <a:p>
            <a:r>
              <a:rPr lang="ru-RU" sz="1600" b="1" dirty="0">
                <a:solidFill>
                  <a:srgbClr val="8D18FD"/>
                </a:solidFill>
                <a:cs typeface="Arial" panose="020B0604020202020204" pitchFamily="34" charset="0"/>
              </a:rPr>
              <a:t>университеты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193D567-242C-E9AC-15DB-3EE1F461836F}"/>
              </a:ext>
            </a:extLst>
          </p:cNvPr>
          <p:cNvSpPr txBox="1"/>
          <p:nvPr/>
        </p:nvSpPr>
        <p:spPr>
          <a:xfrm>
            <a:off x="8221058" y="1124506"/>
            <a:ext cx="154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8D18FD"/>
                </a:solidFill>
                <a:cs typeface="Arial" panose="020B0604020202020204" pitchFamily="34" charset="0"/>
              </a:rPr>
              <a:t>970 участников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E17D50D-DDDD-C7A8-9190-1C991D333B89}"/>
              </a:ext>
            </a:extLst>
          </p:cNvPr>
          <p:cNvSpPr txBox="1"/>
          <p:nvPr/>
        </p:nvSpPr>
        <p:spPr>
          <a:xfrm>
            <a:off x="9317087" y="3427982"/>
            <a:ext cx="1317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A6DFA"/>
                </a:solidFill>
                <a:cs typeface="Arial" panose="020B0604020202020204" pitchFamily="34" charset="0"/>
              </a:rPr>
              <a:t>ВУЗы России</a:t>
            </a:r>
          </a:p>
        </p:txBody>
      </p:sp>
    </p:spTree>
    <p:extLst>
      <p:ext uri="{BB962C8B-B14F-4D97-AF65-F5344CB8AC3E}">
        <p14:creationId xmlns:p14="http://schemas.microsoft.com/office/powerpoint/2010/main" val="473542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FBDC66-B463-3BB3-8789-9517B3CF9E96}"/>
              </a:ext>
            </a:extLst>
          </p:cNvPr>
          <p:cNvSpPr/>
          <p:nvPr/>
        </p:nvSpPr>
        <p:spPr>
          <a:xfrm>
            <a:off x="2616900" y="0"/>
            <a:ext cx="9575100" cy="68640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39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5F431C-26A5-E34E-4B4E-B217120AD03B}"/>
              </a:ext>
            </a:extLst>
          </p:cNvPr>
          <p:cNvSpPr txBox="1">
            <a:spLocks/>
          </p:cNvSpPr>
          <p:nvPr/>
        </p:nvSpPr>
        <p:spPr>
          <a:xfrm>
            <a:off x="288000" y="1750523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2F2357-DD13-DC5A-914A-C104C37F89EA}"/>
              </a:ext>
            </a:extLst>
          </p:cNvPr>
          <p:cNvSpPr txBox="1">
            <a:spLocks/>
          </p:cNvSpPr>
          <p:nvPr/>
        </p:nvSpPr>
        <p:spPr>
          <a:xfrm>
            <a:off x="288000" y="2492673"/>
            <a:ext cx="2259654" cy="10064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200" b="1" dirty="0">
                <a:solidFill>
                  <a:schemeClr val="bg1"/>
                </a:solidFill>
                <a:latin typeface="+mn-lt"/>
              </a:rPr>
              <a:t>Русский язык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Л-1</a:t>
            </a:r>
          </a:p>
        </p:txBody>
      </p:sp>
      <p:pic>
        <p:nvPicPr>
          <p:cNvPr id="8" name="Picture 6" descr="https://png.pngtree.com/element_our/20190528/ourlarge/pngtree-blue-violet-curved-wavy-lines-image_1186226.jpg">
            <a:extLst>
              <a:ext uri="{FF2B5EF4-FFF2-40B4-BE49-F238E27FC236}">
                <a16:creationId xmlns:a16="http://schemas.microsoft.com/office/drawing/2014/main" id="{8117BA01-65F0-7DDA-E4B2-E5B2F95B7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925" y="1416456"/>
            <a:ext cx="9559738" cy="28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EE0F30-985E-BCE4-7972-689EF9CB6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831" y="1442510"/>
            <a:ext cx="2003921" cy="200392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33B631B-B9F8-9885-B079-A87A0B569F03}"/>
              </a:ext>
            </a:extLst>
          </p:cNvPr>
          <p:cNvSpPr/>
          <p:nvPr/>
        </p:nvSpPr>
        <p:spPr>
          <a:xfrm>
            <a:off x="3152567" y="2738386"/>
            <a:ext cx="3550058" cy="3185487"/>
          </a:xfrm>
          <a:prstGeom prst="rect">
            <a:avLst/>
          </a:prstGeom>
          <a:solidFill>
            <a:schemeClr val="bg1">
              <a:alpha val="39000"/>
            </a:schemeClr>
          </a:solidFill>
          <a:effectLst>
            <a:softEdge rad="0"/>
          </a:effectLst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5A6DFA"/>
                </a:solidFill>
                <a:cs typeface="Arial" panose="020B0604020202020204" pitchFamily="34" charset="0"/>
              </a:rPr>
              <a:t>Учебные дисциплины:</a:t>
            </a:r>
          </a:p>
          <a:p>
            <a:endParaRPr lang="ru-RU" sz="1400" b="1" dirty="0">
              <a:solidFill>
                <a:srgbClr val="5A6DFA"/>
              </a:solidFill>
              <a:cs typeface="Arial" panose="020B0604020202020204" pitchFamily="34" charset="0"/>
            </a:endParaRPr>
          </a:p>
          <a:p>
            <a:pPr marL="285750" indent="-1460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Русский язык как иностранный</a:t>
            </a:r>
          </a:p>
          <a:p>
            <a:pPr marL="285750" indent="-1460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Русский язык и культура речи </a:t>
            </a:r>
          </a:p>
          <a:p>
            <a:pPr marL="285750" indent="-1460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Русский язык делового общения</a:t>
            </a:r>
          </a:p>
          <a:p>
            <a:pPr marL="285750" indent="-1460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Русский язык в деловой документации</a:t>
            </a:r>
          </a:p>
          <a:p>
            <a:pPr marL="285750" indent="-1460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Психолингвистика</a:t>
            </a:r>
          </a:p>
          <a:p>
            <a:pPr marL="285750" indent="-1460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Социолингвистика</a:t>
            </a:r>
          </a:p>
          <a:p>
            <a:pPr marL="285750" indent="-1460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Семантика учебных текстов в пространстве русского языка</a:t>
            </a:r>
          </a:p>
          <a:p>
            <a:pPr marL="285750" indent="-1460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Педагогическая риторика в свете современных образовательных технологий</a:t>
            </a:r>
          </a:p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5A6DFA"/>
                </a:solidFill>
                <a:cs typeface="Arial" panose="020B0604020202020204" pitchFamily="34" charset="0"/>
              </a:rPr>
              <a:t>Факультеты: все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662BB3-1FD4-6300-292A-BD169B486E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263" y="3066862"/>
            <a:ext cx="885186" cy="118026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2">
                <a:lumMod val="10000"/>
                <a:alpha val="40000"/>
              </a:scheme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279140-DF1A-3E52-E8A1-7EE2A71509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82" y="3601931"/>
            <a:ext cx="948792" cy="128880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95000"/>
                <a:lumOff val="5000"/>
                <a:alpha val="38000"/>
              </a:scheme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DB7DFFE-70D5-C134-5C1A-4FBE130CF4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6765896" y="3601931"/>
            <a:ext cx="1084913" cy="1290397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95000"/>
                <a:lumOff val="5000"/>
                <a:alpha val="38000"/>
              </a:scheme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1A0FA5-CCDE-2702-7675-56F85670E97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60170" y="570830"/>
            <a:ext cx="933279" cy="120343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2">
                <a:lumMod val="10000"/>
                <a:alpha val="40000"/>
              </a:schemeClr>
            </a:outerShdw>
          </a:effectLst>
        </p:spPr>
      </p:pic>
      <p:pic>
        <p:nvPicPr>
          <p:cNvPr id="19" name="Рисунок 18" descr=" ">
            <a:extLst>
              <a:ext uri="{FF2B5EF4-FFF2-40B4-BE49-F238E27FC236}">
                <a16:creationId xmlns:a16="http://schemas.microsoft.com/office/drawing/2014/main" id="{BAF3E4D9-4019-B72C-606E-3DC4878DA7A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60061" y="1846373"/>
            <a:ext cx="833388" cy="114837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2">
                <a:lumMod val="10000"/>
                <a:alpha val="40000"/>
              </a:scheme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426EA61-91E3-C501-ADF8-8B0F3808A4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0788" y="3601931"/>
            <a:ext cx="966546" cy="128880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95000"/>
                <a:lumOff val="5000"/>
                <a:alpha val="38000"/>
              </a:scheme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D7A47D2-3F23-7A07-7A7A-267710CDDB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439" y="2634117"/>
            <a:ext cx="862512" cy="111118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schemeClr val="bg2">
                <a:lumMod val="10000"/>
                <a:alpha val="40000"/>
              </a:schemeClr>
            </a:outerShdw>
          </a:effectLst>
        </p:spPr>
      </p:pic>
      <p:pic>
        <p:nvPicPr>
          <p:cNvPr id="28" name="Рисунок 27" descr="Учебный комплекс «Уроки русского»&lt;br&gt; Учебник для иностранных студентов">
            <a:extLst>
              <a:ext uri="{FF2B5EF4-FFF2-40B4-BE49-F238E27FC236}">
                <a16:creationId xmlns:a16="http://schemas.microsoft.com/office/drawing/2014/main" id="{0F9FFF28-E621-9F6B-4226-B319C9A1E7A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34038" y="1340803"/>
            <a:ext cx="855913" cy="120343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2">
                <a:lumMod val="10000"/>
                <a:alpha val="40000"/>
              </a:schemeClr>
            </a:outerShdw>
          </a:effectLst>
        </p:spPr>
      </p:pic>
      <p:pic>
        <p:nvPicPr>
          <p:cNvPr id="65" name="Picture 2" descr="DSCF3371">
            <a:extLst>
              <a:ext uri="{FF2B5EF4-FFF2-40B4-BE49-F238E27FC236}">
                <a16:creationId xmlns:a16="http://schemas.microsoft.com/office/drawing/2014/main" id="{7C075DBB-F8E7-5783-5D21-623F7602B0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813" y="4319243"/>
            <a:ext cx="891636" cy="109947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schemeClr val="bg2">
                <a:lumMod val="10000"/>
                <a:alpha val="40000"/>
              </a:scheme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CC8AAD3-666E-083B-54B6-8CEE89EC760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4251" y="5490833"/>
            <a:ext cx="889198" cy="118559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schemeClr val="bg2">
                <a:lumMod val="10000"/>
                <a:alpha val="40000"/>
              </a:schemeClr>
            </a:outerShdw>
          </a:effectLst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A63BF7E8-8ADF-54A4-3D52-3264B694FD8A}"/>
              </a:ext>
            </a:extLst>
          </p:cNvPr>
          <p:cNvSpPr/>
          <p:nvPr/>
        </p:nvSpPr>
        <p:spPr>
          <a:xfrm>
            <a:off x="6615675" y="5125266"/>
            <a:ext cx="36658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spc="100" dirty="0">
                <a:solidFill>
                  <a:srgbClr val="0070C0"/>
                </a:solidFill>
              </a:rPr>
              <a:t>Диплом качества  (</a:t>
            </a:r>
            <a:r>
              <a:rPr lang="ru-RU" sz="1400" i="1" spc="100" dirty="0" err="1">
                <a:solidFill>
                  <a:srgbClr val="0070C0"/>
                </a:solidFill>
              </a:rPr>
              <a:t>Diploma</a:t>
            </a:r>
            <a:r>
              <a:rPr lang="ru-RU" sz="1400" i="1" spc="100" dirty="0">
                <a:solidFill>
                  <a:srgbClr val="0070C0"/>
                </a:solidFill>
              </a:rPr>
              <a:t> </a:t>
            </a:r>
            <a:r>
              <a:rPr lang="ru-RU" sz="1400" i="1" spc="100" dirty="0" err="1">
                <a:solidFill>
                  <a:srgbClr val="0070C0"/>
                </a:solidFill>
              </a:rPr>
              <a:t>di</a:t>
            </a:r>
            <a:r>
              <a:rPr lang="ru-RU" sz="1400" i="1" spc="100" dirty="0">
                <a:solidFill>
                  <a:srgbClr val="0070C0"/>
                </a:solidFill>
              </a:rPr>
              <a:t> </a:t>
            </a:r>
            <a:r>
              <a:rPr lang="ru-RU" sz="1400" i="1" spc="100" dirty="0" err="1">
                <a:solidFill>
                  <a:srgbClr val="0070C0"/>
                </a:solidFill>
              </a:rPr>
              <a:t>Merito</a:t>
            </a:r>
            <a:r>
              <a:rPr lang="ru-RU" sz="1400" i="1" spc="100" dirty="0">
                <a:solidFill>
                  <a:srgbClr val="0070C0"/>
                </a:solidFill>
              </a:rPr>
              <a:t>),</a:t>
            </a:r>
          </a:p>
          <a:p>
            <a:r>
              <a:rPr lang="ru-RU" sz="1400" i="1" spc="100" dirty="0">
                <a:solidFill>
                  <a:srgbClr val="0070C0"/>
                </a:solidFill>
              </a:rPr>
              <a:t>золотая медаль </a:t>
            </a:r>
            <a:r>
              <a:rPr lang="ru-RU" sz="1400" i="1" dirty="0">
                <a:solidFill>
                  <a:srgbClr val="0070C0"/>
                </a:solidFill>
              </a:rPr>
              <a:t>Отдела образования и науки Европейской </a:t>
            </a:r>
            <a:r>
              <a:rPr lang="ru-RU" sz="1400" i="1" spc="-90" dirty="0">
                <a:solidFill>
                  <a:srgbClr val="0070C0"/>
                </a:solidFill>
              </a:rPr>
              <a:t>научно-промышленной палаты </a:t>
            </a:r>
            <a:endParaRPr lang="ru-RU" sz="1400" i="1" dirty="0">
              <a:solidFill>
                <a:srgbClr val="0070C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18CDFF2-3AAE-4BC5-3205-D3E9BF01590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>
            <a:fillRect/>
          </a:stretch>
        </p:blipFill>
        <p:spPr>
          <a:xfrm>
            <a:off x="10437568" y="3835184"/>
            <a:ext cx="852383" cy="120343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schemeClr val="bg2">
                <a:lumMod val="10000"/>
                <a:alpha val="40000"/>
              </a:schemeClr>
            </a:outerShdw>
          </a:effectLst>
        </p:spPr>
      </p:pic>
      <p:pic>
        <p:nvPicPr>
          <p:cNvPr id="47" name="Рисунок 46" descr="Изображение выглядит как текст, начало&#10;&#10;Автоматически созданное описание">
            <a:extLst>
              <a:ext uri="{FF2B5EF4-FFF2-40B4-BE49-F238E27FC236}">
                <a16:creationId xmlns:a16="http://schemas.microsoft.com/office/drawing/2014/main" id="{F6A1F4DE-9FA5-FDA3-8DF5-915F72E43898}"/>
              </a:ext>
            </a:extLst>
          </p:cNvPr>
          <p:cNvPicPr/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27439" y="5128498"/>
            <a:ext cx="891636" cy="118662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schemeClr val="bg2">
                <a:lumMod val="10000"/>
                <a:alpha val="40000"/>
              </a:scheme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A0FF36B-83FC-9672-C1ED-8A3CAD64AA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547" y="543435"/>
            <a:ext cx="2438876" cy="163247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4B7D841-1971-50E9-CD27-AA75206AFD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82894" y="328527"/>
            <a:ext cx="2760182" cy="21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78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id="{65E7837E-E910-CC47-AFEA-0FBF731A7EB3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7F83B231-9B74-2224-6FA5-6A49BF20363F}"/>
              </a:ext>
            </a:extLst>
          </p:cNvPr>
          <p:cNvSpPr txBox="1">
            <a:spLocks/>
          </p:cNvSpPr>
          <p:nvPr/>
        </p:nvSpPr>
        <p:spPr>
          <a:xfrm>
            <a:off x="3169758" y="450324"/>
            <a:ext cx="6863242" cy="6526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1884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А.В. Летников избран членом-корреспондентом Императорской Санкт-Петербургской Академии Наук.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1894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Н. Е. Жуковский избран членом-корреспондентом Императорской Санкт-Петербургской Академии Наук.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1898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Профессор Борис Иванович Угримов начал читать лекции по электротехнике.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1896-1906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Работа в ИМТУ Сергея Алексеевича Чаплыгина, будущего академика АН СССР.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1917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 г.  - 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Переименование ИМТУ в МВТУ.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1930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-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МВТУ разделено на пять самостоятельных вузов. В историческом здании Слободского дворца остался правопреемник МВТУ – Московское механико-машиностроительное училище (МММИ).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1933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в МММИ сформирован общетехнический факультет.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1938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Общетехнический факультет расформирован.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1941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Преподаватели кафедры «Высшая математика» С.В. Фролов и С.Ф. </a:t>
            </a:r>
            <a:r>
              <a:rPr lang="ru-RU" sz="1400" dirty="0" err="1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Шурлапов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добровольцами ушли на фронт в составе Бауманской дивизии народного ополчения.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1941-1943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МММИ в эвакуации в г. Ижевске. Часть студентов и преподавателей осталась в Москве. 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1959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Издан сборник «Задачи и упражнения по математическому анализу для втузов» под редакцией Б. П. Демидовича.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1964</a:t>
            </a:r>
            <a:r>
              <a:rPr lang="ru-RU" sz="1400" b="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приказом ректора МВТУ Л.П. Лазарева вновь образован общетехнический факультет (ОТ). Основы подготовки инженеров разработаны под руководством первого декана ОТ, проф. кафедры «Детали машин» М.И. Иванова.</a:t>
            </a:r>
          </a:p>
        </p:txBody>
      </p:sp>
      <p:pic>
        <p:nvPicPr>
          <p:cNvPr id="6" name="Рисунок 5" descr="Изображение выглядит как Человеческое лицо, портрет, одежда, овальный&#10;&#10;Автоматически созданное описание">
            <a:extLst>
              <a:ext uri="{FF2B5EF4-FFF2-40B4-BE49-F238E27FC236}">
                <a16:creationId xmlns:a16="http://schemas.microsoft.com/office/drawing/2014/main" id="{9161C924-51B1-3CD3-F0C3-C8D910173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375" y="381000"/>
            <a:ext cx="879657" cy="1168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675660-639A-05FD-3199-96A17B49EC9D}"/>
              </a:ext>
            </a:extLst>
          </p:cNvPr>
          <p:cNvSpPr txBox="1"/>
          <p:nvPr/>
        </p:nvSpPr>
        <p:spPr>
          <a:xfrm>
            <a:off x="10776902" y="1549400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А.В. Летников</a:t>
            </a:r>
            <a:endParaRPr lang="ru-RU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Рисунок 11" descr="Изображение выглядит как Человеческое лицо, одежда, человек, портрет&#10;&#10;Автоматически созданное описание">
            <a:extLst>
              <a:ext uri="{FF2B5EF4-FFF2-40B4-BE49-F238E27FC236}">
                <a16:creationId xmlns:a16="http://schemas.microsoft.com/office/drawing/2014/main" id="{03F4F6F9-04A2-DBF0-F9D4-5A7CD78FFA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4040" y="1840585"/>
            <a:ext cx="856324" cy="12332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2E5796-7C2A-3499-8D69-4B3EEA53571F}"/>
              </a:ext>
            </a:extLst>
          </p:cNvPr>
          <p:cNvSpPr txBox="1"/>
          <p:nvPr/>
        </p:nvSpPr>
        <p:spPr>
          <a:xfrm>
            <a:off x="10732375" y="3073858"/>
            <a:ext cx="7986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cs typeface="ALS Sector Regular" panose="02000000000000000000" pitchFamily="2" charset="0"/>
              </a:rPr>
              <a:t>С.Я. Чаплыгин</a:t>
            </a:r>
          </a:p>
        </p:txBody>
      </p:sp>
      <p:pic>
        <p:nvPicPr>
          <p:cNvPr id="15" name="Рисунок 14" descr="Изображение выглядит как одежда, Человеческое лицо,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D57EBB9-8D09-1D74-ACE6-703C47F43E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506" y="3338665"/>
            <a:ext cx="1870075" cy="14478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ческое лицо, человек, одежда, Официальный&#10;&#10;Автоматически созданное описание">
            <a:extLst>
              <a:ext uri="{FF2B5EF4-FFF2-40B4-BE49-F238E27FC236}">
                <a16:creationId xmlns:a16="http://schemas.microsoft.com/office/drawing/2014/main" id="{43B1851F-F255-9A33-2954-0C5A23295F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8117" y="4062565"/>
            <a:ext cx="1013883" cy="13901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ED39E1-001F-95BC-A1DF-FAF413E26439}"/>
              </a:ext>
            </a:extLst>
          </p:cNvPr>
          <p:cNvSpPr txBox="1"/>
          <p:nvPr/>
        </p:nvSpPr>
        <p:spPr>
          <a:xfrm>
            <a:off x="10266128" y="4786011"/>
            <a:ext cx="7072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С.В. Фролов</a:t>
            </a:r>
            <a:endParaRPr lang="ru-RU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527789-B645-472C-8A2E-EB3BAAC4D249}"/>
              </a:ext>
            </a:extLst>
          </p:cNvPr>
          <p:cNvSpPr txBox="1"/>
          <p:nvPr/>
        </p:nvSpPr>
        <p:spPr>
          <a:xfrm>
            <a:off x="11211832" y="5402643"/>
            <a:ext cx="8354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С.Ф. </a:t>
            </a:r>
            <a:r>
              <a:rPr lang="ru-RU" sz="800" dirty="0" err="1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Шурлапов</a:t>
            </a:r>
            <a:endParaRPr lang="ru-RU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2" name="Рисунок 21" descr="Изображение выглядит как человек, одежда, Человеческое лицо, Формальная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5C03DC7-D877-29FF-3D19-D84913C985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6128" y="5489655"/>
            <a:ext cx="915635" cy="125504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CF74A2-DCE8-BDF7-BE94-303C513796D4}"/>
              </a:ext>
            </a:extLst>
          </p:cNvPr>
          <p:cNvSpPr txBox="1"/>
          <p:nvPr/>
        </p:nvSpPr>
        <p:spPr>
          <a:xfrm>
            <a:off x="11181763" y="6577339"/>
            <a:ext cx="885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cs typeface="ALS Sector Regular" panose="02000000000000000000" pitchFamily="2" charset="0"/>
              </a:rPr>
              <a:t>Б.П. Демидович</a:t>
            </a:r>
            <a:endParaRPr lang="ru-RU" sz="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6011E35C-3697-C88E-ED6B-C24E2D5E0F1E}"/>
              </a:ext>
            </a:extLst>
          </p:cNvPr>
          <p:cNvSpPr txBox="1">
            <a:spLocks/>
          </p:cNvSpPr>
          <p:nvPr/>
        </p:nvSpPr>
        <p:spPr>
          <a:xfrm>
            <a:off x="285485" y="2170327"/>
            <a:ext cx="2259654" cy="4578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>
                <a:solidFill>
                  <a:schemeClr val="bg1"/>
                </a:solidFill>
                <a:latin typeface="+mn-lt"/>
                <a:cs typeface="ALS Sector Regular" pitchFamily="2" charset="0"/>
              </a:rPr>
              <a:t>ИСТОРИЯ</a:t>
            </a:r>
            <a:endParaRPr lang="ru-RU" sz="2400" dirty="0">
              <a:solidFill>
                <a:schemeClr val="bg1"/>
              </a:solidFill>
              <a:latin typeface="+mn-lt"/>
              <a:cs typeface="ALS Sector Regular" pitchFamily="2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BC8BA4E5-F7E0-5922-F32D-3998BEDD4F54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12696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Научно-учебный комплекс «Фундаментальные науки»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AA94F9-40CF-9DB7-F045-0818EB9F1D26}"/>
              </a:ext>
            </a:extLst>
          </p:cNvPr>
          <p:cNvSpPr txBox="1"/>
          <p:nvPr/>
        </p:nvSpPr>
        <p:spPr>
          <a:xfrm>
            <a:off x="285485" y="2868246"/>
            <a:ext cx="2138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от истоков…</a:t>
            </a:r>
          </a:p>
        </p:txBody>
      </p:sp>
      <p:pic>
        <p:nvPicPr>
          <p:cNvPr id="2" name="Рисунок 1" descr="Изображение выглядит как текст, лицевой&#10;&#10;Автоматически созданное описание">
            <a:extLst>
              <a:ext uri="{FF2B5EF4-FFF2-40B4-BE49-F238E27FC236}">
                <a16:creationId xmlns:a16="http://schemas.microsoft.com/office/drawing/2014/main" id="{DA354DE7-222E-7366-00DB-8E3F4384197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45000"/>
          </a:blip>
          <a:stretch>
            <a:fillRect/>
          </a:stretch>
        </p:blipFill>
        <p:spPr>
          <a:xfrm>
            <a:off x="285485" y="3808506"/>
            <a:ext cx="1992035" cy="199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0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FBDC66-B463-3BB3-8789-9517B3CF9E96}"/>
              </a:ext>
            </a:extLst>
          </p:cNvPr>
          <p:cNvSpPr/>
          <p:nvPr/>
        </p:nvSpPr>
        <p:spPr>
          <a:xfrm>
            <a:off x="2616900" y="0"/>
            <a:ext cx="9575100" cy="68640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39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5F431C-26A5-E34E-4B4E-B217120AD03B}"/>
              </a:ext>
            </a:extLst>
          </p:cNvPr>
          <p:cNvSpPr txBox="1">
            <a:spLocks/>
          </p:cNvSpPr>
          <p:nvPr/>
        </p:nvSpPr>
        <p:spPr>
          <a:xfrm>
            <a:off x="288000" y="1750523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2F2357-DD13-DC5A-914A-C104C37F89EA}"/>
              </a:ext>
            </a:extLst>
          </p:cNvPr>
          <p:cNvSpPr txBox="1">
            <a:spLocks/>
          </p:cNvSpPr>
          <p:nvPr/>
        </p:nvSpPr>
        <p:spPr>
          <a:xfrm>
            <a:off x="288000" y="2492673"/>
            <a:ext cx="2259654" cy="20867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Английский язык для </a:t>
            </a:r>
            <a:br>
              <a:rPr lang="ru-RU" sz="2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приборостроительных специальностей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Л-2</a:t>
            </a:r>
          </a:p>
        </p:txBody>
      </p:sp>
      <p:pic>
        <p:nvPicPr>
          <p:cNvPr id="8" name="Picture 6" descr="https://png.pngtree.com/element_our/20190528/ourlarge/pngtree-blue-violet-curved-wavy-lines-image_1186226.jpg">
            <a:extLst>
              <a:ext uri="{FF2B5EF4-FFF2-40B4-BE49-F238E27FC236}">
                <a16:creationId xmlns:a16="http://schemas.microsoft.com/office/drawing/2014/main" id="{8117BA01-65F0-7DDA-E4B2-E5B2F95B7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925" y="1416456"/>
            <a:ext cx="9559738" cy="28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C38DFA-027F-3DFE-CFEF-CE4CFF659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213" y="2019745"/>
            <a:ext cx="2158730" cy="215873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EC6679-9B0B-39EC-FE18-22B8E33AE0B0}"/>
              </a:ext>
            </a:extLst>
          </p:cNvPr>
          <p:cNvSpPr/>
          <p:nvPr/>
        </p:nvSpPr>
        <p:spPr>
          <a:xfrm>
            <a:off x="6636175" y="351731"/>
            <a:ext cx="55558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5A6DFA"/>
                </a:solidFill>
                <a:cs typeface="Arial" panose="020B0604020202020204" pitchFamily="34" charset="0"/>
              </a:rPr>
              <a:t>Учебные дисциплины</a:t>
            </a:r>
          </a:p>
          <a:p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• </a:t>
            </a:r>
            <a:r>
              <a:rPr lang="ru-RU" sz="1400" dirty="0">
                <a:cs typeface="Arial" panose="020B0604020202020204" pitchFamily="34" charset="0"/>
              </a:rPr>
              <a:t>Иностранный язык</a:t>
            </a:r>
          </a:p>
          <a:p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• </a:t>
            </a:r>
            <a:r>
              <a:rPr lang="ru-RU" sz="1400" dirty="0">
                <a:cs typeface="Arial" panose="020B0604020202020204" pitchFamily="34" charset="0"/>
              </a:rPr>
              <a:t>Деловой иностранный язык</a:t>
            </a:r>
          </a:p>
          <a:p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• </a:t>
            </a:r>
            <a:r>
              <a:rPr lang="ru-RU" sz="1400" dirty="0">
                <a:cs typeface="Arial" panose="020B0604020202020204" pitchFamily="34" charset="0"/>
              </a:rPr>
              <a:t>Иностранный язык в профессиональной коммуникации</a:t>
            </a: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8D18FD"/>
                </a:solidFill>
                <a:cs typeface="Arial" panose="020B0604020202020204" pitchFamily="34" charset="0"/>
              </a:rPr>
              <a:t>Факультеты</a:t>
            </a:r>
          </a:p>
          <a:p>
            <a:r>
              <a:rPr lang="ru-RU" sz="1400" dirty="0">
                <a:cs typeface="Arial" panose="020B0604020202020204" pitchFamily="34" charset="0"/>
              </a:rPr>
              <a:t>ИУ, РЛ, ФН, БМТ, ИБМ, Юр, ГУИМЦ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794B0D-B3E0-70E5-3023-7544503352F8}"/>
              </a:ext>
            </a:extLst>
          </p:cNvPr>
          <p:cNvSpPr txBox="1"/>
          <p:nvPr/>
        </p:nvSpPr>
        <p:spPr>
          <a:xfrm rot="10800000" flipV="1">
            <a:off x="2980455" y="3419067"/>
            <a:ext cx="39516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05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284 статьи в научных рецензируемых журналах: 167 - ВАК, 53 - Scopus и WoS</a:t>
            </a:r>
          </a:p>
          <a:p>
            <a:pPr marL="285750" indent="-1905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участие в международных конференциях – более 100 докладов</a:t>
            </a:r>
          </a:p>
          <a:p>
            <a:pPr marL="285750" indent="-1905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научные семинары по лингводидактике, терминоведению и терминографии</a:t>
            </a:r>
          </a:p>
          <a:p>
            <a:pPr marL="285750" indent="-1905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доклады на НМС факультета «Лингвистика»</a:t>
            </a:r>
          </a:p>
          <a:p>
            <a:pPr marL="285750" indent="-1905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пособие </a:t>
            </a:r>
            <a:r>
              <a:rPr lang="en-US" sz="1400" i="1" dirty="0"/>
              <a:t>English for Industrial Engineering Students</a:t>
            </a:r>
            <a:r>
              <a:rPr lang="ru-RU" sz="1400" i="1" dirty="0"/>
              <a:t> </a:t>
            </a:r>
            <a:r>
              <a:rPr lang="ru-RU" sz="1400" dirty="0"/>
              <a:t> и сопроводительный курс на платформе </a:t>
            </a:r>
            <a:r>
              <a:rPr lang="es-ES" sz="1400" i="1" dirty="0"/>
              <a:t>e-learning bmstu</a:t>
            </a:r>
            <a:r>
              <a:rPr lang="ru-RU" sz="1400" dirty="0"/>
              <a:t>, опубликована первая часть учебника для студентов младших курсов</a:t>
            </a:r>
          </a:p>
          <a:p>
            <a:pPr marL="285750" indent="-19050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19 учебников, учебных  и учебно-методических пособий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F9829A-DA2E-0129-F654-61111BF4FB0D}"/>
              </a:ext>
            </a:extLst>
          </p:cNvPr>
          <p:cNvSpPr txBox="1"/>
          <p:nvPr/>
        </p:nvSpPr>
        <p:spPr>
          <a:xfrm>
            <a:off x="3992104" y="36716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EA7FDA-29FA-3AAA-D9FB-E58D3C1B0481}"/>
              </a:ext>
            </a:extLst>
          </p:cNvPr>
          <p:cNvSpPr txBox="1"/>
          <p:nvPr/>
        </p:nvSpPr>
        <p:spPr>
          <a:xfrm>
            <a:off x="8735574" y="1736640"/>
            <a:ext cx="324323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b="1" dirty="0">
              <a:solidFill>
                <a:srgbClr val="5A6DFA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5A6DFA"/>
                </a:solidFill>
              </a:rPr>
              <a:t>Магистратура (с 2020)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b="1" dirty="0"/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использование компьютерных и сетевых технологий в преподавании иностранных языков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проектирование электронных терминологических словарей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основы переводческой деятельности</a:t>
            </a:r>
          </a:p>
          <a:p>
            <a:pPr marL="171450" indent="-171450">
              <a:lnSpc>
                <a:spcPct val="100000"/>
              </a:lnSpc>
              <a:spcBef>
                <a:spcPts val="0"/>
              </a:spcBef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практика в переводческих агентствах и лучших вузах Москвы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В будущем - переводческая или педагогическая работа. </a:t>
            </a:r>
            <a:r>
              <a:rPr lang="ru-RU" sz="1400" dirty="0">
                <a:solidFill>
                  <a:srgbClr val="8D18FD"/>
                </a:solidFill>
              </a:rPr>
              <a:t>13 выпускников  программы работают преподавателями кафедр Л-2, Л-3, Л-4.</a:t>
            </a:r>
            <a:r>
              <a:rPr lang="en-US" sz="1400" dirty="0">
                <a:solidFill>
                  <a:srgbClr val="8D18FD"/>
                </a:solidFill>
              </a:rPr>
              <a:t> </a:t>
            </a:r>
            <a:endParaRPr lang="ru-RU" sz="1400" dirty="0">
              <a:solidFill>
                <a:srgbClr val="8D18FD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Магистранты опубликовали более 30 научных трудов.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400" dirty="0"/>
              <a:t>8 выпускников продолжили обучение а аспирантуре.</a:t>
            </a:r>
          </a:p>
          <a:p>
            <a:endParaRPr lang="ru-RU" sz="140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AB7D263-6F51-C3FE-512C-95A6196E2C8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965" y="575002"/>
            <a:ext cx="2397785" cy="160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 descr="http://moodle29.efaktor.no/pluginfile.php/24/course/overviewfiles/Moodle_dedeCloud.png">
            <a:extLst>
              <a:ext uri="{FF2B5EF4-FFF2-40B4-BE49-F238E27FC236}">
                <a16:creationId xmlns:a16="http://schemas.microsoft.com/office/drawing/2014/main" id="{A2455187-02DA-5D84-FA14-D63ABED78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298" y="5751186"/>
            <a:ext cx="1515655" cy="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76B047-0ADB-6B86-9B7A-380B35706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82894" y="328527"/>
            <a:ext cx="2760182" cy="210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79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FBDC66-B463-3BB3-8789-9517B3CF9E96}"/>
              </a:ext>
            </a:extLst>
          </p:cNvPr>
          <p:cNvSpPr/>
          <p:nvPr/>
        </p:nvSpPr>
        <p:spPr>
          <a:xfrm>
            <a:off x="2616900" y="0"/>
            <a:ext cx="9575100" cy="68640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39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5F431C-26A5-E34E-4B4E-B217120AD03B}"/>
              </a:ext>
            </a:extLst>
          </p:cNvPr>
          <p:cNvSpPr txBox="1">
            <a:spLocks/>
          </p:cNvSpPr>
          <p:nvPr/>
        </p:nvSpPr>
        <p:spPr>
          <a:xfrm>
            <a:off x="288000" y="1750523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2F2357-DD13-DC5A-914A-C104C37F89EA}"/>
              </a:ext>
            </a:extLst>
          </p:cNvPr>
          <p:cNvSpPr txBox="1">
            <a:spLocks/>
          </p:cNvSpPr>
          <p:nvPr/>
        </p:nvSpPr>
        <p:spPr>
          <a:xfrm>
            <a:off x="288000" y="2492673"/>
            <a:ext cx="2259654" cy="20867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Английский язык для </a:t>
            </a:r>
            <a:br>
              <a:rPr lang="ru-RU" sz="2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</a:br>
            <a:r>
              <a:rPr lang="ru-RU" sz="20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приборостроительных специальностей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Л-2</a:t>
            </a:r>
          </a:p>
        </p:txBody>
      </p:sp>
      <p:pic>
        <p:nvPicPr>
          <p:cNvPr id="8" name="Picture 6" descr="https://png.pngtree.com/element_our/20190528/ourlarge/pngtree-blue-violet-curved-wavy-lines-image_1186226.jpg">
            <a:extLst>
              <a:ext uri="{FF2B5EF4-FFF2-40B4-BE49-F238E27FC236}">
                <a16:creationId xmlns:a16="http://schemas.microsoft.com/office/drawing/2014/main" id="{8117BA01-65F0-7DDA-E4B2-E5B2F95B7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925" y="1416456"/>
            <a:ext cx="9559738" cy="28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F9829A-DA2E-0129-F654-61111BF4FB0D}"/>
              </a:ext>
            </a:extLst>
          </p:cNvPr>
          <p:cNvSpPr txBox="1"/>
          <p:nvPr/>
        </p:nvSpPr>
        <p:spPr>
          <a:xfrm>
            <a:off x="3992104" y="36716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51289-2A5D-012C-6661-F626439083AB}"/>
              </a:ext>
            </a:extLst>
          </p:cNvPr>
          <p:cNvSpPr txBox="1"/>
          <p:nvPr/>
        </p:nvSpPr>
        <p:spPr>
          <a:xfrm>
            <a:off x="288000" y="4918189"/>
            <a:ext cx="22596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внеаудиторные мероприятия </a:t>
            </a:r>
          </a:p>
          <a:p>
            <a:b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учебники и учебные пособия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Объект 6">
            <a:extLst>
              <a:ext uri="{FF2B5EF4-FFF2-40B4-BE49-F238E27FC236}">
                <a16:creationId xmlns:a16="http://schemas.microsoft.com/office/drawing/2014/main" id="{D2F290A7-7C62-5B36-0561-8EABA49177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3009" y="1331759"/>
            <a:ext cx="3405114" cy="289906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3A2975-23EF-820D-E0BE-2E20C18B6CF3}"/>
              </a:ext>
            </a:extLst>
          </p:cNvPr>
          <p:cNvSpPr/>
          <p:nvPr/>
        </p:nvSpPr>
        <p:spPr>
          <a:xfrm>
            <a:off x="3172142" y="484124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Деловая игра «Конкурс инвестиционных проектов», - ежегодно с 2013 года. Более 30 участников из пяти ведущих вузов Москвы</a:t>
            </a:r>
          </a:p>
          <a:p>
            <a:pPr marL="285750" indent="-285750"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Студенческая весна. Ежегодно более 60 участников, пленарные докладчики - ведущие специалисты </a:t>
            </a:r>
          </a:p>
          <a:p>
            <a:pPr>
              <a:buClr>
                <a:srgbClr val="7030A0"/>
              </a:buClr>
            </a:pPr>
            <a:r>
              <a:rPr lang="ru-RU" sz="1600" dirty="0"/>
              <a:t>      отрасли с докладами на английском языке</a:t>
            </a:r>
          </a:p>
        </p:txBody>
      </p:sp>
      <p:pic>
        <p:nvPicPr>
          <p:cNvPr id="17" name="Объект 3">
            <a:extLst>
              <a:ext uri="{FF2B5EF4-FFF2-40B4-BE49-F238E27FC236}">
                <a16:creationId xmlns:a16="http://schemas.microsoft.com/office/drawing/2014/main" id="{CEC9EC38-5317-D90D-117F-4914A462DB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9816" y="293453"/>
            <a:ext cx="1180224" cy="16747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649A1C-08E7-B556-1294-1D9F51DA41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3740" y="605215"/>
            <a:ext cx="1226810" cy="165619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F37933E-8DCA-135D-2B02-BB599895EAE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740" y="914836"/>
            <a:ext cx="1239812" cy="17592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846EC7-C4FF-6C13-7FF9-A49AF96975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2317" y="2102527"/>
            <a:ext cx="1247724" cy="18605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3FE4BE-76ED-E655-F532-DBE6C27B45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3740" y="2488321"/>
            <a:ext cx="1226810" cy="18191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38A68E8-BB8C-8D99-008D-AB99329CA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411" y="2919584"/>
            <a:ext cx="1244142" cy="18605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332BF46-4CCE-7C15-9576-364861B4A3C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444" y="4269711"/>
            <a:ext cx="1197558" cy="161670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D7775AD-E217-B1BF-2711-1FF5924931E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61" y="4733621"/>
            <a:ext cx="1197558" cy="161670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7FB270B-869D-A5A3-9CE0-C071074928E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1973" y="4999284"/>
            <a:ext cx="1203533" cy="162476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D0CF3D-DCBF-638C-CE84-0D872260503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0539" y="717992"/>
            <a:ext cx="1900732" cy="1494692"/>
          </a:xfrm>
          <a:prstGeom prst="rect">
            <a:avLst/>
          </a:prstGeom>
        </p:spPr>
      </p:pic>
      <p:pic>
        <p:nvPicPr>
          <p:cNvPr id="33" name="Объект 4">
            <a:extLst>
              <a:ext uri="{FF2B5EF4-FFF2-40B4-BE49-F238E27FC236}">
                <a16:creationId xmlns:a16="http://schemas.microsoft.com/office/drawing/2014/main" id="{A714FA7B-B80C-E5EE-5448-6E2D4F01B7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30539" y="2714304"/>
            <a:ext cx="1928575" cy="13586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EE4243-E600-007F-993D-8A8032E3C2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048" y="517518"/>
            <a:ext cx="2249141" cy="18525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8C48541-1D3C-F66B-C700-6A0C01123F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244" y="2488321"/>
            <a:ext cx="2208594" cy="18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6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FBDC66-B463-3BB3-8789-9517B3CF9E96}"/>
              </a:ext>
            </a:extLst>
          </p:cNvPr>
          <p:cNvSpPr/>
          <p:nvPr/>
        </p:nvSpPr>
        <p:spPr>
          <a:xfrm>
            <a:off x="2616900" y="0"/>
            <a:ext cx="9575100" cy="68640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39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5F431C-26A5-E34E-4B4E-B217120AD03B}"/>
              </a:ext>
            </a:extLst>
          </p:cNvPr>
          <p:cNvSpPr txBox="1">
            <a:spLocks/>
          </p:cNvSpPr>
          <p:nvPr/>
        </p:nvSpPr>
        <p:spPr>
          <a:xfrm>
            <a:off x="288000" y="1750523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2F2357-DD13-DC5A-914A-C104C37F89EA}"/>
              </a:ext>
            </a:extLst>
          </p:cNvPr>
          <p:cNvSpPr txBox="1">
            <a:spLocks/>
          </p:cNvSpPr>
          <p:nvPr/>
        </p:nvSpPr>
        <p:spPr>
          <a:xfrm>
            <a:off x="288000" y="2492673"/>
            <a:ext cx="2259654" cy="20867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  <a:ea typeface="Verdana" panose="020B0604030504040204" pitchFamily="34" charset="0"/>
              </a:rPr>
              <a:t>Английский язык для машиностроительных специальностей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Л-3</a:t>
            </a:r>
          </a:p>
        </p:txBody>
      </p:sp>
      <p:pic>
        <p:nvPicPr>
          <p:cNvPr id="8" name="Picture 6" descr="https://png.pngtree.com/element_our/20190528/ourlarge/pngtree-blue-violet-curved-wavy-lines-image_1186226.jpg">
            <a:extLst>
              <a:ext uri="{FF2B5EF4-FFF2-40B4-BE49-F238E27FC236}">
                <a16:creationId xmlns:a16="http://schemas.microsoft.com/office/drawing/2014/main" id="{8117BA01-65F0-7DDA-E4B2-E5B2F95B7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925" y="1416456"/>
            <a:ext cx="9559738" cy="28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F9829A-DA2E-0129-F654-61111BF4FB0D}"/>
              </a:ext>
            </a:extLst>
          </p:cNvPr>
          <p:cNvSpPr txBox="1"/>
          <p:nvPr/>
        </p:nvSpPr>
        <p:spPr>
          <a:xfrm>
            <a:off x="3992104" y="36716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6CC0C1-7006-5E6D-9561-D1B747C86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010" y="1160885"/>
            <a:ext cx="2158730" cy="21587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B6714C-9214-665E-AFD5-5CF443700750}"/>
              </a:ext>
            </a:extLst>
          </p:cNvPr>
          <p:cNvSpPr/>
          <p:nvPr/>
        </p:nvSpPr>
        <p:spPr>
          <a:xfrm>
            <a:off x="3143130" y="434336"/>
            <a:ext cx="4822701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5A6DFA"/>
                </a:solidFill>
                <a:cs typeface="Arial" panose="020B0604020202020204" pitchFamily="34" charset="0"/>
              </a:rPr>
              <a:t>Учебные дисциплины:</a:t>
            </a:r>
          </a:p>
          <a:p>
            <a:pPr marL="285750" indent="-19050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Иностранный язык</a:t>
            </a:r>
          </a:p>
          <a:p>
            <a:pPr marL="285750" indent="-19050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Профессионально-ориентированный иностранный язык</a:t>
            </a:r>
          </a:p>
          <a:p>
            <a:pPr marL="285750" indent="-19050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Практический научно-технический перевод</a:t>
            </a:r>
          </a:p>
          <a:p>
            <a:pPr marL="285750" indent="-19050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Иностранный язык – спецкурс</a:t>
            </a:r>
          </a:p>
          <a:p>
            <a:endParaRPr lang="ru-RU" sz="1400" dirty="0"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8D18FD"/>
                </a:solidFill>
                <a:cs typeface="Arial" panose="020B0604020202020204" pitchFamily="34" charset="0"/>
              </a:rPr>
              <a:t>Факультеты:</a:t>
            </a:r>
          </a:p>
          <a:p>
            <a:r>
              <a:rPr lang="ru-RU" sz="1400" dirty="0">
                <a:cs typeface="Arial" panose="020B0604020202020204" pitchFamily="34" charset="0"/>
              </a:rPr>
              <a:t>МТ, СМ, Э, РК, СГН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6489F8-3523-D0B4-0C56-57E032274404}"/>
              </a:ext>
            </a:extLst>
          </p:cNvPr>
          <p:cNvSpPr txBox="1"/>
          <p:nvPr/>
        </p:nvSpPr>
        <p:spPr>
          <a:xfrm>
            <a:off x="3143130" y="4420973"/>
            <a:ext cx="3881924" cy="192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5A6DFA"/>
                </a:solidFill>
              </a:rPr>
              <a:t>Учебная работа</a:t>
            </a:r>
          </a:p>
          <a:p>
            <a:pPr marL="285750" indent="-28575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Разработаны и актуализированы 11 РПД и ФОС по дисциплинам, читаемым кафедрой </a:t>
            </a:r>
          </a:p>
          <a:p>
            <a:pPr marL="285750" lvl="0" indent="-28575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Разработаны и актуализированы учебные материалы для онлайн-курса</a:t>
            </a:r>
          </a:p>
          <a:p>
            <a:pPr marL="285750" lvl="0" indent="-28575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Разработаны 3 программы ДПО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207CBE-DE51-16E1-4A1C-516077046570}"/>
              </a:ext>
            </a:extLst>
          </p:cNvPr>
          <p:cNvSpPr txBox="1"/>
          <p:nvPr/>
        </p:nvSpPr>
        <p:spPr>
          <a:xfrm>
            <a:off x="7481400" y="4420973"/>
            <a:ext cx="36320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5A6DFA"/>
                </a:solidFill>
              </a:rPr>
              <a:t>Целевая программа 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5A6DFA"/>
                </a:solidFill>
              </a:rPr>
              <a:t>«Крылья Ростех»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3 трека от базового до перспективного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120 студентов обучаются в настоящее время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Аттестация независимым экспертом</a:t>
            </a:r>
          </a:p>
          <a:p>
            <a:endParaRPr lang="ru-RU" sz="1400" dirty="0"/>
          </a:p>
        </p:txBody>
      </p:sp>
      <p:pic>
        <p:nvPicPr>
          <p:cNvPr id="11" name="Google Shape;310;p41">
            <a:extLst>
              <a:ext uri="{FF2B5EF4-FFF2-40B4-BE49-F238E27FC236}">
                <a16:creationId xmlns:a16="http://schemas.microsoft.com/office/drawing/2014/main" id="{93E96617-0864-9231-2689-45F591F366D6}"/>
              </a:ext>
            </a:extLst>
          </p:cNvPr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796954" y="5767753"/>
            <a:ext cx="1144778" cy="8584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58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FBDC66-B463-3BB3-8789-9517B3CF9E96}"/>
              </a:ext>
            </a:extLst>
          </p:cNvPr>
          <p:cNvSpPr/>
          <p:nvPr/>
        </p:nvSpPr>
        <p:spPr>
          <a:xfrm>
            <a:off x="2616900" y="0"/>
            <a:ext cx="9575100" cy="68640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39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5F431C-26A5-E34E-4B4E-B217120AD03B}"/>
              </a:ext>
            </a:extLst>
          </p:cNvPr>
          <p:cNvSpPr txBox="1">
            <a:spLocks/>
          </p:cNvSpPr>
          <p:nvPr/>
        </p:nvSpPr>
        <p:spPr>
          <a:xfrm>
            <a:off x="288000" y="1750523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2F2357-DD13-DC5A-914A-C104C37F89EA}"/>
              </a:ext>
            </a:extLst>
          </p:cNvPr>
          <p:cNvSpPr txBox="1">
            <a:spLocks/>
          </p:cNvSpPr>
          <p:nvPr/>
        </p:nvSpPr>
        <p:spPr>
          <a:xfrm>
            <a:off x="288000" y="2492673"/>
            <a:ext cx="2259654" cy="20867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  <a:ea typeface="Verdana" panose="020B0604030504040204" pitchFamily="34" charset="0"/>
              </a:rPr>
              <a:t>Английский язык для машиностроительных специальностей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Л-3</a:t>
            </a:r>
          </a:p>
        </p:txBody>
      </p:sp>
      <p:pic>
        <p:nvPicPr>
          <p:cNvPr id="8" name="Picture 6" descr="https://png.pngtree.com/element_our/20190528/ourlarge/pngtree-blue-violet-curved-wavy-lines-image_1186226.jpg">
            <a:extLst>
              <a:ext uri="{FF2B5EF4-FFF2-40B4-BE49-F238E27FC236}">
                <a16:creationId xmlns:a16="http://schemas.microsoft.com/office/drawing/2014/main" id="{8117BA01-65F0-7DDA-E4B2-E5B2F95B7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925" y="1416456"/>
            <a:ext cx="9559738" cy="28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F9829A-DA2E-0129-F654-61111BF4FB0D}"/>
              </a:ext>
            </a:extLst>
          </p:cNvPr>
          <p:cNvSpPr txBox="1"/>
          <p:nvPr/>
        </p:nvSpPr>
        <p:spPr>
          <a:xfrm>
            <a:off x="3992104" y="36716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57DB07-B861-F9F6-ECF1-3558F191F517}"/>
              </a:ext>
            </a:extLst>
          </p:cNvPr>
          <p:cNvSpPr txBox="1"/>
          <p:nvPr/>
        </p:nvSpPr>
        <p:spPr>
          <a:xfrm>
            <a:off x="288000" y="4918189"/>
            <a:ext cx="225965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внеаудиторные мероприятия </a:t>
            </a:r>
          </a:p>
          <a:p>
            <a:b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учебники и учебные пособия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Google Shape;293;p40">
            <a:extLst>
              <a:ext uri="{FF2B5EF4-FFF2-40B4-BE49-F238E27FC236}">
                <a16:creationId xmlns:a16="http://schemas.microsoft.com/office/drawing/2014/main" id="{9A93065E-BA66-DD1D-8ED1-F94C12FF729F}"/>
              </a:ext>
            </a:extLst>
          </p:cNvPr>
          <p:cNvPicPr preferRelativeResize="0"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0398" y="541308"/>
            <a:ext cx="6823529" cy="217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95;p40">
            <a:extLst>
              <a:ext uri="{FF2B5EF4-FFF2-40B4-BE49-F238E27FC236}">
                <a16:creationId xmlns:a16="http://schemas.microsoft.com/office/drawing/2014/main" id="{C50EE639-AFE4-04BA-1FB9-48A4129124F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049698" y="4003990"/>
            <a:ext cx="1522800" cy="215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6;p40">
            <a:extLst>
              <a:ext uri="{FF2B5EF4-FFF2-40B4-BE49-F238E27FC236}">
                <a16:creationId xmlns:a16="http://schemas.microsoft.com/office/drawing/2014/main" id="{DC3E8834-FAF8-41A5-5210-C21E6C9907C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7167" y="4003990"/>
            <a:ext cx="1522800" cy="2154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97;p40">
            <a:extLst>
              <a:ext uri="{FF2B5EF4-FFF2-40B4-BE49-F238E27FC236}">
                <a16:creationId xmlns:a16="http://schemas.microsoft.com/office/drawing/2014/main" id="{B20C1DCB-64F7-D763-E4C3-37BAC4DF576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72229" y="3979463"/>
            <a:ext cx="1522800" cy="217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98;p40">
            <a:extLst>
              <a:ext uri="{FF2B5EF4-FFF2-40B4-BE49-F238E27FC236}">
                <a16:creationId xmlns:a16="http://schemas.microsoft.com/office/drawing/2014/main" id="{4FCA7E60-7140-5AA5-3D4F-E1BF265C24B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94760" y="3979463"/>
            <a:ext cx="1522800" cy="217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94;p40">
            <a:extLst>
              <a:ext uri="{FF2B5EF4-FFF2-40B4-BE49-F238E27FC236}">
                <a16:creationId xmlns:a16="http://schemas.microsoft.com/office/drawing/2014/main" id="{CE8CC34E-D428-5335-4DFC-E729059A87CE}"/>
              </a:ext>
            </a:extLst>
          </p:cNvPr>
          <p:cNvPicPr preferRelativeResize="0"/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18237" y="2413085"/>
            <a:ext cx="2229899" cy="28249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297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FBDC66-B463-3BB3-8789-9517B3CF9E96}"/>
              </a:ext>
            </a:extLst>
          </p:cNvPr>
          <p:cNvSpPr/>
          <p:nvPr/>
        </p:nvSpPr>
        <p:spPr>
          <a:xfrm>
            <a:off x="2616900" y="0"/>
            <a:ext cx="9575100" cy="68640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39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5F431C-26A5-E34E-4B4E-B217120AD03B}"/>
              </a:ext>
            </a:extLst>
          </p:cNvPr>
          <p:cNvSpPr txBox="1">
            <a:spLocks/>
          </p:cNvSpPr>
          <p:nvPr/>
        </p:nvSpPr>
        <p:spPr>
          <a:xfrm>
            <a:off x="288000" y="1750523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2F2357-DD13-DC5A-914A-C104C37F89EA}"/>
              </a:ext>
            </a:extLst>
          </p:cNvPr>
          <p:cNvSpPr txBox="1">
            <a:spLocks/>
          </p:cNvSpPr>
          <p:nvPr/>
        </p:nvSpPr>
        <p:spPr>
          <a:xfrm>
            <a:off x="288000" y="2492673"/>
            <a:ext cx="2259654" cy="1698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  <a:ea typeface="Verdana" panose="020B0604030504040204" pitchFamily="34" charset="0"/>
              </a:rPr>
              <a:t>Романо - германские языки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Л-4</a:t>
            </a:r>
          </a:p>
        </p:txBody>
      </p:sp>
      <p:pic>
        <p:nvPicPr>
          <p:cNvPr id="8" name="Picture 6" descr="https://png.pngtree.com/element_our/20190528/ourlarge/pngtree-blue-violet-curved-wavy-lines-image_1186226.jpg">
            <a:extLst>
              <a:ext uri="{FF2B5EF4-FFF2-40B4-BE49-F238E27FC236}">
                <a16:creationId xmlns:a16="http://schemas.microsoft.com/office/drawing/2014/main" id="{8117BA01-65F0-7DDA-E4B2-E5B2F95B7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925" y="1416456"/>
            <a:ext cx="9559738" cy="28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F9829A-DA2E-0129-F654-61111BF4FB0D}"/>
              </a:ext>
            </a:extLst>
          </p:cNvPr>
          <p:cNvSpPr txBox="1"/>
          <p:nvPr/>
        </p:nvSpPr>
        <p:spPr>
          <a:xfrm>
            <a:off x="3992104" y="36716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827D70-95B6-AB1A-4D9B-CBC8B05CBBBD}"/>
              </a:ext>
            </a:extLst>
          </p:cNvPr>
          <p:cNvSpPr/>
          <p:nvPr/>
        </p:nvSpPr>
        <p:spPr>
          <a:xfrm>
            <a:off x="3157145" y="745991"/>
            <a:ext cx="4393837" cy="598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5A6DFA"/>
                </a:solidFill>
                <a:cs typeface="Arial" panose="020B0604020202020204" pitchFamily="34" charset="0"/>
              </a:rPr>
              <a:t>Учебные дисциплины:</a:t>
            </a:r>
          </a:p>
          <a:p>
            <a:r>
              <a:rPr lang="ru-RU" sz="1400" dirty="0">
                <a:cs typeface="Arial" panose="020B0604020202020204" pitchFamily="34" charset="0"/>
              </a:rPr>
              <a:t>«Иностранный язык»</a:t>
            </a:r>
          </a:p>
          <a:p>
            <a:endParaRPr lang="ru-RU" sz="1400" dirty="0"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D450FF"/>
                </a:solidFill>
                <a:cs typeface="Arial" panose="020B0604020202020204" pitchFamily="34" charset="0"/>
              </a:rPr>
              <a:t>Языки:</a:t>
            </a:r>
          </a:p>
          <a:p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немецкий, французский, испанский, </a:t>
            </a:r>
          </a:p>
          <a:p>
            <a:r>
              <a:rPr lang="ru-RU" sz="1400" dirty="0">
                <a:solidFill>
                  <a:srgbClr val="2A2B30"/>
                </a:solidFill>
                <a:cs typeface="Arial" panose="020B0604020202020204" pitchFamily="34" charset="0"/>
              </a:rPr>
              <a:t>китайский, сербский</a:t>
            </a: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8D18FD"/>
              </a:solidFill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8D18FD"/>
                </a:solidFill>
                <a:cs typeface="Arial" panose="020B0604020202020204" pitchFamily="34" charset="0"/>
              </a:rPr>
              <a:t>Бакалавриат </a:t>
            </a:r>
          </a:p>
          <a:p>
            <a:pPr marL="349250" indent="-20955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Теоретическая и прикладная лингвистика </a:t>
            </a:r>
          </a:p>
          <a:p>
            <a:pPr marL="349250" indent="-209550">
              <a:lnSpc>
                <a:spcPct val="150000"/>
              </a:lnSpc>
              <a:buClr>
                <a:srgbClr val="7030A0"/>
              </a:buClr>
            </a:pPr>
            <a:r>
              <a:rPr lang="ru-RU" sz="1400" dirty="0"/>
              <a:t>      (2024 - принято 46 студентов) </a:t>
            </a:r>
          </a:p>
          <a:p>
            <a:pPr marL="349250" indent="-20955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Фундаментальная и компьютерная лингвистика» </a:t>
            </a:r>
          </a:p>
          <a:p>
            <a:pPr marL="349250" indent="-209550">
              <a:lnSpc>
                <a:spcPct val="150000"/>
              </a:lnSpc>
              <a:buClr>
                <a:srgbClr val="7030A0"/>
              </a:buClr>
            </a:pPr>
            <a:r>
              <a:rPr lang="ru-RU" sz="1400" dirty="0"/>
              <a:t>     (2024 - принято 25 студентов)</a:t>
            </a:r>
          </a:p>
          <a:p>
            <a:pPr marL="349250" indent="-209550">
              <a:lnSpc>
                <a:spcPct val="150000"/>
              </a:lnSpc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ru-RU" sz="1400" dirty="0"/>
              <a:t>Разработаны и актуализированы 52 РПД и ФОС по дисциплинам, читаемым кафедрой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57CFE3-077C-543D-E05C-21998F1F3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968" y="1047475"/>
            <a:ext cx="1518233" cy="22932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9F898D-82FD-F472-89CF-E29EFFC0DDE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471438" y="2094950"/>
            <a:ext cx="1519200" cy="2293200"/>
          </a:xfrm>
          <a:prstGeom prst="rect">
            <a:avLst/>
          </a:prstGeom>
        </p:spPr>
      </p:pic>
      <p:pic>
        <p:nvPicPr>
          <p:cNvPr id="17" name="Объект 3">
            <a:extLst>
              <a:ext uri="{FF2B5EF4-FFF2-40B4-BE49-F238E27FC236}">
                <a16:creationId xmlns:a16="http://schemas.microsoft.com/office/drawing/2014/main" id="{4C788253-0058-CA93-9A7F-9C7D30740F3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446908" y="2708329"/>
            <a:ext cx="1519200" cy="22932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5D5CCA-EB27-BE5F-7443-B3EBCF798480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9402697" y="3594268"/>
            <a:ext cx="1519200" cy="2293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F3951B9-4AAC-9B21-4FD5-534011362A86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095" y="4162832"/>
            <a:ext cx="1519200" cy="2293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857072-921F-7A08-B9A8-3E2F86215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5300" y="931065"/>
            <a:ext cx="2001156" cy="2001156"/>
          </a:xfrm>
          <a:prstGeom prst="ellipse">
            <a:avLst/>
          </a:prstGeom>
          <a:noFill/>
          <a:ln>
            <a:noFill/>
          </a:ln>
          <a:effectLst>
            <a:outerShdw blurRad="108109" dist="38100" dir="2700000" sx="98000" sy="98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9709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FBDC66-B463-3BB3-8789-9517B3CF9E96}"/>
              </a:ext>
            </a:extLst>
          </p:cNvPr>
          <p:cNvSpPr/>
          <p:nvPr/>
        </p:nvSpPr>
        <p:spPr>
          <a:xfrm>
            <a:off x="2616900" y="0"/>
            <a:ext cx="9575100" cy="686401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390" y="0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26" name="Заголовок 1">
            <a:extLst>
              <a:ext uri="{FF2B5EF4-FFF2-40B4-BE49-F238E27FC236}">
                <a16:creationId xmlns:a16="http://schemas.microsoft.com/office/drawing/2014/main" id="{70646A9E-94E0-EE2F-53FC-0821CC7607E3}"/>
              </a:ext>
            </a:extLst>
          </p:cNvPr>
          <p:cNvSpPr txBox="1">
            <a:spLocks/>
          </p:cNvSpPr>
          <p:nvPr/>
        </p:nvSpPr>
        <p:spPr>
          <a:xfrm>
            <a:off x="288000" y="1277840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Факультет Лингвистика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5F431C-26A5-E34E-4B4E-B217120AD03B}"/>
              </a:ext>
            </a:extLst>
          </p:cNvPr>
          <p:cNvSpPr txBox="1">
            <a:spLocks/>
          </p:cNvSpPr>
          <p:nvPr/>
        </p:nvSpPr>
        <p:spPr>
          <a:xfrm>
            <a:off x="288000" y="1750523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92F2357-DD13-DC5A-914A-C104C37F89EA}"/>
              </a:ext>
            </a:extLst>
          </p:cNvPr>
          <p:cNvSpPr txBox="1">
            <a:spLocks/>
          </p:cNvSpPr>
          <p:nvPr/>
        </p:nvSpPr>
        <p:spPr>
          <a:xfrm>
            <a:off x="288000" y="2492673"/>
            <a:ext cx="2259654" cy="169892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>
                    <a:lumMod val="95000"/>
                  </a:schemeClr>
                </a:solidFill>
                <a:latin typeface="+mn-lt"/>
                <a:ea typeface="Verdana" panose="020B0604030504040204" pitchFamily="34" charset="0"/>
              </a:rPr>
              <a:t>Романо - германские языки</a:t>
            </a: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2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2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Л-4</a:t>
            </a:r>
          </a:p>
        </p:txBody>
      </p:sp>
      <p:pic>
        <p:nvPicPr>
          <p:cNvPr id="8" name="Picture 6" descr="https://png.pngtree.com/element_our/20190528/ourlarge/pngtree-blue-violet-curved-wavy-lines-image_1186226.jpg">
            <a:extLst>
              <a:ext uri="{FF2B5EF4-FFF2-40B4-BE49-F238E27FC236}">
                <a16:creationId xmlns:a16="http://schemas.microsoft.com/office/drawing/2014/main" id="{8117BA01-65F0-7DDA-E4B2-E5B2F95B7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0925" y="1416456"/>
            <a:ext cx="9559738" cy="28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F9829A-DA2E-0129-F654-61111BF4FB0D}"/>
              </a:ext>
            </a:extLst>
          </p:cNvPr>
          <p:cNvSpPr txBox="1"/>
          <p:nvPr/>
        </p:nvSpPr>
        <p:spPr>
          <a:xfrm>
            <a:off x="3992104" y="36716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65C35-50A2-CDE7-5C6B-E2D8A18CC0E9}"/>
              </a:ext>
            </a:extLst>
          </p:cNvPr>
          <p:cNvSpPr txBox="1"/>
          <p:nvPr/>
        </p:nvSpPr>
        <p:spPr>
          <a:xfrm>
            <a:off x="288000" y="4918189"/>
            <a:ext cx="2259654" cy="95410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языковые клубы</a:t>
            </a:r>
          </a:p>
          <a:p>
            <a:b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профориентационная работа</a:t>
            </a:r>
            <a:endParaRPr lang="ru-RU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12E0114A-98DB-87FD-C324-E47C04F2B69F}"/>
              </a:ext>
            </a:extLst>
          </p:cNvPr>
          <p:cNvSpPr txBox="1">
            <a:spLocks/>
          </p:cNvSpPr>
          <p:nvPr/>
        </p:nvSpPr>
        <p:spPr>
          <a:xfrm>
            <a:off x="3206875" y="469721"/>
            <a:ext cx="1942160" cy="453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rgbClr val="5A6DFA"/>
                </a:solidFill>
              </a:rPr>
              <a:t>Русско-китайский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33F3AE4-2CDC-8CCD-FFA1-B3E31256D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627" y="841161"/>
            <a:ext cx="2571929" cy="1722764"/>
          </a:xfrm>
          <a:prstGeom prst="rect">
            <a:avLst/>
          </a:prstGeom>
        </p:spPr>
      </p:pic>
      <p:pic>
        <p:nvPicPr>
          <p:cNvPr id="9" name="Объект 7">
            <a:extLst>
              <a:ext uri="{FF2B5EF4-FFF2-40B4-BE49-F238E27FC236}">
                <a16:creationId xmlns:a16="http://schemas.microsoft.com/office/drawing/2014/main" id="{73891453-8675-E546-3286-F28FA2B10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104" y="1217311"/>
            <a:ext cx="2611413" cy="1870498"/>
          </a:xfrm>
          <a:prstGeom prst="rect">
            <a:avLst/>
          </a:prstGeom>
        </p:spPr>
      </p:pic>
      <p:pic>
        <p:nvPicPr>
          <p:cNvPr id="10" name="Объект 6">
            <a:extLst>
              <a:ext uri="{FF2B5EF4-FFF2-40B4-BE49-F238E27FC236}">
                <a16:creationId xmlns:a16="http://schemas.microsoft.com/office/drawing/2014/main" id="{38E2A978-C87F-8E08-BE10-539BC585A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627" y="3934905"/>
            <a:ext cx="2551903" cy="18159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ACDF91-7278-D016-AE7A-4C1AC139EB95}"/>
              </a:ext>
            </a:extLst>
          </p:cNvPr>
          <p:cNvSpPr txBox="1"/>
          <p:nvPr/>
        </p:nvSpPr>
        <p:spPr>
          <a:xfrm>
            <a:off x="3217627" y="3530613"/>
            <a:ext cx="1684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5A6DFA"/>
                </a:solidFill>
              </a:rPr>
              <a:t>Французский</a:t>
            </a:r>
          </a:p>
        </p:txBody>
      </p:sp>
      <p:pic>
        <p:nvPicPr>
          <p:cNvPr id="21" name="Объект 7">
            <a:extLst>
              <a:ext uri="{FF2B5EF4-FFF2-40B4-BE49-F238E27FC236}">
                <a16:creationId xmlns:a16="http://schemas.microsoft.com/office/drawing/2014/main" id="{E4013C53-E26F-C057-70D4-0A014B0DB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980" y="4374387"/>
            <a:ext cx="2726537" cy="184094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AC67FE7-C3D5-B4E2-4A63-3199A849766F}"/>
              </a:ext>
            </a:extLst>
          </p:cNvPr>
          <p:cNvSpPr txBox="1"/>
          <p:nvPr/>
        </p:nvSpPr>
        <p:spPr>
          <a:xfrm>
            <a:off x="5943980" y="3869167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5A6DFA"/>
                </a:solidFill>
              </a:rPr>
              <a:t>Испанский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725DCE-491D-1FD1-8521-771BF24CBD68}"/>
              </a:ext>
            </a:extLst>
          </p:cNvPr>
          <p:cNvSpPr txBox="1"/>
          <p:nvPr/>
        </p:nvSpPr>
        <p:spPr>
          <a:xfrm>
            <a:off x="6059104" y="813019"/>
            <a:ext cx="1296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5A6DFA"/>
                </a:solidFill>
              </a:rPr>
              <a:t>Немецкий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21D42C9-9E2C-DD15-7D5B-B6D8F785CEB6}"/>
              </a:ext>
            </a:extLst>
          </p:cNvPr>
          <p:cNvSpPr/>
          <p:nvPr/>
        </p:nvSpPr>
        <p:spPr>
          <a:xfrm>
            <a:off x="8905288" y="448154"/>
            <a:ext cx="2911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5A6DFA"/>
                </a:solidFill>
              </a:rPr>
              <a:t>Встреча с учениками 10 класса гимназии г. Троицк</a:t>
            </a:r>
          </a:p>
        </p:txBody>
      </p:sp>
      <p:pic>
        <p:nvPicPr>
          <p:cNvPr id="27" name="Объект 7">
            <a:extLst>
              <a:ext uri="{FF2B5EF4-FFF2-40B4-BE49-F238E27FC236}">
                <a16:creationId xmlns:a16="http://schemas.microsoft.com/office/drawing/2014/main" id="{235456A4-1026-E5EE-5629-82713F2F837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894" y="1064203"/>
            <a:ext cx="2859391" cy="2129046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325FDBB-F8B9-D8B3-AF9A-C7E828BB8722}"/>
              </a:ext>
            </a:extLst>
          </p:cNvPr>
          <p:cNvSpPr/>
          <p:nvPr/>
        </p:nvSpPr>
        <p:spPr>
          <a:xfrm>
            <a:off x="8905288" y="3517956"/>
            <a:ext cx="1887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5A6DFA"/>
                </a:solidFill>
              </a:rPr>
              <a:t>Экскурсия по МГТУ</a:t>
            </a:r>
          </a:p>
        </p:txBody>
      </p:sp>
      <p:pic>
        <p:nvPicPr>
          <p:cNvPr id="29" name="Объект 6">
            <a:extLst>
              <a:ext uri="{FF2B5EF4-FFF2-40B4-BE49-F238E27FC236}">
                <a16:creationId xmlns:a16="http://schemas.microsoft.com/office/drawing/2014/main" id="{1D27A895-E3C6-D3F4-B0F9-EED6DE52C42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6433" y="3933612"/>
            <a:ext cx="2882457" cy="20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918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76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4FB85EC-22E5-F140-9E45-1A18C489A553}"/>
              </a:ext>
            </a:extLst>
          </p:cNvPr>
          <p:cNvSpPr txBox="1">
            <a:spLocks/>
          </p:cNvSpPr>
          <p:nvPr/>
        </p:nvSpPr>
        <p:spPr>
          <a:xfrm>
            <a:off x="8364603" y="2863768"/>
            <a:ext cx="3337959" cy="11304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S Sector Regular" pitchFamily="2" charset="0"/>
                <a:cs typeface="ALS Sector Regular" pitchFamily="2" charset="0"/>
              </a:rPr>
              <a:t>Спасибо!</a:t>
            </a:r>
          </a:p>
        </p:txBody>
      </p:sp>
      <p:pic>
        <p:nvPicPr>
          <p:cNvPr id="2" name="Рисунок 1" descr="Изображение выглядит как текст, лицевой&#10;&#10;Автоматически созданное описание">
            <a:extLst>
              <a:ext uri="{FF2B5EF4-FFF2-40B4-BE49-F238E27FC236}">
                <a16:creationId xmlns:a16="http://schemas.microsoft.com/office/drawing/2014/main" id="{A1951090-00C6-FD94-0233-B35CBBEDC0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91742" y="1348379"/>
            <a:ext cx="4017399" cy="4017399"/>
          </a:xfrm>
          <a:prstGeom prst="rect">
            <a:avLst/>
          </a:prstGeom>
        </p:spPr>
      </p:pic>
      <p:pic>
        <p:nvPicPr>
          <p:cNvPr id="5" name="Рисунок 4" descr="Изображение выглядит как эмблема, символ, герб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6CD3B83-9A16-9957-A8BF-9735263600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2409092" y="704367"/>
            <a:ext cx="6153633" cy="615363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46682E9-8AB8-FB5E-0214-082B27CFB533}"/>
              </a:ext>
            </a:extLst>
          </p:cNvPr>
          <p:cNvSpPr/>
          <p:nvPr/>
        </p:nvSpPr>
        <p:spPr>
          <a:xfrm>
            <a:off x="401890" y="6331095"/>
            <a:ext cx="1717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176DEA"/>
              </a:buClr>
            </a:pPr>
            <a:r>
              <a:rPr lang="ru-RU" b="1" dirty="0">
                <a:solidFill>
                  <a:schemeClr val="bg1">
                    <a:alpha val="18244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Москва, </a:t>
            </a:r>
            <a:r>
              <a:rPr lang="en-US" b="1" dirty="0">
                <a:solidFill>
                  <a:schemeClr val="bg1">
                    <a:alpha val="18244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20</a:t>
            </a:r>
            <a:r>
              <a:rPr lang="ru-RU" b="1" dirty="0">
                <a:solidFill>
                  <a:schemeClr val="bg1">
                    <a:alpha val="18244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727127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7F83B231-9B74-2224-6FA5-6A49BF20363F}"/>
              </a:ext>
            </a:extLst>
          </p:cNvPr>
          <p:cNvSpPr txBox="1">
            <a:spLocks/>
          </p:cNvSpPr>
          <p:nvPr/>
        </p:nvSpPr>
        <p:spPr>
          <a:xfrm>
            <a:off x="3169758" y="450324"/>
            <a:ext cx="6863242" cy="6526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1966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 и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здан «Курс высшей математики» С. В. Фролова и Р. Я. Шостака.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1967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деканом ОТ назначен профессор С.А. Фролов.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1973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разделение кафедры «Высшая математика». Создание кафедры «Прикладная математика». Первый зав. кафедрой – профессор Р. С. Судаков.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1974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деканом факультета ОТ назначен доцент Ю. Н. Зорин. Кафедры факультета стали базовыми кафедрами повышения квалификации преподавательского корпуса страны.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1976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кафедру «Высшая математика»  возглавил Г. Д. Карташов.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1985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кафедру «Прикладная математика»  возглавил  профессор В. С. Зарубин.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1987</a:t>
            </a:r>
            <a:r>
              <a:rPr lang="ru-RU" sz="1400" b="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р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еформа структуры университета. Факультет ОТ переименован в «Фундаментальные науки» (ФН). Создан Научно-учебный комплекс ФН (НУК ФН)</a:t>
            </a:r>
            <a:r>
              <a:rPr lang="ru-RU" sz="1400" dirty="0">
                <a:solidFill>
                  <a:srgbClr val="003ACC"/>
                </a:solidFill>
                <a:ea typeface="Calibri" panose="020F0502020204030204" pitchFamily="34" charset="0"/>
                <a:cs typeface="ALS Sector Regular" panose="02000000000000000000" pitchFamily="2" charset="0"/>
              </a:rPr>
              <a:t>.</a:t>
            </a:r>
            <a:endParaRPr lang="ru-RU" sz="1400" dirty="0">
              <a:solidFill>
                <a:schemeClr val="bg2">
                  <a:lumMod val="25000"/>
                </a:schemeClr>
              </a:solidFill>
              <a:ea typeface="Calibri" panose="020F0502020204030204" pitchFamily="34" charset="0"/>
              <a:cs typeface="ALS Sector Regular" panose="02000000000000000000" pitchFamily="2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1987</a:t>
            </a:r>
            <a:r>
              <a:rPr lang="ru-RU" sz="1400" b="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НУК ФН становится выпускающим: начата подготовка инженеров по специальности «Прикладная математика» в рамках второго высшего образования.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1987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К. С. Колесников избран академиком АН СССР.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1988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в МВТУ создан диссертационный совет, получивший право проводить защиту диссертаций на соискание ученой степени кандидата и доктора физико-математических наук. 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Первый председатель совета – В. С. Зарубин.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1990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руководителем НУК ФН назначен Б. П. Назаренко.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1992</a:t>
            </a:r>
            <a:r>
              <a:rPr lang="ru-RU" sz="1400" b="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г. -</a:t>
            </a:r>
            <a:r>
              <a:rPr lang="ru-RU" sz="1400" dirty="0">
                <a:solidFill>
                  <a:srgbClr val="003ACC"/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принята первая группа абитуриентов по специальности «Прикладная математика». </a:t>
            </a:r>
          </a:p>
        </p:txBody>
      </p:sp>
      <p:pic>
        <p:nvPicPr>
          <p:cNvPr id="6" name="Рисунок 5" descr="Изображение выглядит как человек, Человеческое лицо, портрет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60D6372E-64A8-FA17-BCB9-7350C63E97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1112393" y="275772"/>
            <a:ext cx="910167" cy="1370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7D673-0E33-963D-4F44-A57A2728BB16}"/>
              </a:ext>
            </a:extLst>
          </p:cNvPr>
          <p:cNvSpPr txBox="1"/>
          <p:nvPr/>
        </p:nvSpPr>
        <p:spPr>
          <a:xfrm>
            <a:off x="10293881" y="977442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effectLst/>
                <a:latin typeface="ALS Sector Regular" panose="02000000000000000000" pitchFamily="2" charset="0"/>
                <a:ea typeface="Calibri" panose="020F0502020204030204" pitchFamily="34" charset="0"/>
                <a:cs typeface="ALS Sector Regular" panose="02000000000000000000" pitchFamily="2" charset="0"/>
              </a:rPr>
              <a:t>Р. С. Судаков</a:t>
            </a:r>
            <a:endParaRPr lang="ru-RU" sz="800" dirty="0"/>
          </a:p>
        </p:txBody>
      </p:sp>
      <p:pic>
        <p:nvPicPr>
          <p:cNvPr id="10" name="Рисунок 9" descr="Изображение выглядит как человек, одежда, Человеческое лицо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77B6A798-2464-3A15-153D-676DAC7F61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617" y="1604111"/>
            <a:ext cx="906956" cy="1244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B37C2-4B02-69EE-CF42-3751C47B17A1}"/>
              </a:ext>
            </a:extLst>
          </p:cNvPr>
          <p:cNvSpPr txBox="1"/>
          <p:nvPr/>
        </p:nvSpPr>
        <p:spPr>
          <a:xfrm>
            <a:off x="11112393" y="2062605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</a:pPr>
            <a:r>
              <a:rPr lang="ru-RU" sz="800" dirty="0">
                <a:solidFill>
                  <a:schemeClr val="bg2">
                    <a:lumMod val="25000"/>
                  </a:schemeClr>
                </a:solidFill>
                <a:effectLst/>
                <a:latin typeface="ALS Sector Regular" panose="02000000000000000000" pitchFamily="2" charset="0"/>
                <a:ea typeface="Calibri" panose="020F0502020204030204" pitchFamily="34" charset="0"/>
                <a:cs typeface="ALS Sector Regular" panose="02000000000000000000" pitchFamily="2" charset="0"/>
              </a:rPr>
              <a:t>Г. Д. Карташов</a:t>
            </a:r>
          </a:p>
        </p:txBody>
      </p:sp>
      <p:pic>
        <p:nvPicPr>
          <p:cNvPr id="14" name="Рисунок 13" descr="Изображение выглядит как Человеческое лицо, человек, портрет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8A6344EB-AA25-2548-5660-35BB798FB7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2392" y="2834167"/>
            <a:ext cx="907621" cy="13311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8C29D7-7A2B-4335-3165-80EB95E315A3}"/>
              </a:ext>
            </a:extLst>
          </p:cNvPr>
          <p:cNvSpPr txBox="1"/>
          <p:nvPr/>
        </p:nvSpPr>
        <p:spPr>
          <a:xfrm>
            <a:off x="10158617" y="3375829"/>
            <a:ext cx="10005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effectLst/>
                <a:latin typeface="ALS Sector Regular" panose="02000000000000000000" pitchFamily="2" charset="0"/>
                <a:ea typeface="Calibri" panose="020F0502020204030204" pitchFamily="34" charset="0"/>
                <a:cs typeface="ALS Sector Regular" panose="02000000000000000000" pitchFamily="2" charset="0"/>
              </a:rPr>
              <a:t>К. С. Колесников</a:t>
            </a:r>
            <a:endParaRPr lang="ru-RU" sz="800" dirty="0"/>
          </a:p>
        </p:txBody>
      </p:sp>
      <p:pic>
        <p:nvPicPr>
          <p:cNvPr id="16" name="Объект 4">
            <a:extLst>
              <a:ext uri="{FF2B5EF4-FFF2-40B4-BE49-F238E27FC236}">
                <a16:creationId xmlns:a16="http://schemas.microsoft.com/office/drawing/2014/main" id="{4A27F5FD-1D07-7B18-4D9B-29284952FB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617" y="4185150"/>
            <a:ext cx="953775" cy="135937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A33C98-8497-928F-E5D0-17724FE6EEE4}"/>
              </a:ext>
            </a:extLst>
          </p:cNvPr>
          <p:cNvSpPr txBox="1"/>
          <p:nvPr/>
        </p:nvSpPr>
        <p:spPr>
          <a:xfrm>
            <a:off x="11127763" y="4707007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effectLst/>
                <a:latin typeface="ALS Sector Regular" panose="02000000000000000000" pitchFamily="2" charset="0"/>
                <a:ea typeface="Calibri" panose="020F0502020204030204" pitchFamily="34" charset="0"/>
                <a:cs typeface="ALS Sector Regular" panose="02000000000000000000" pitchFamily="2" charset="0"/>
              </a:rPr>
              <a:t>В.С. Зарубин</a:t>
            </a:r>
            <a:endParaRPr lang="ru-RU" sz="800" dirty="0"/>
          </a:p>
        </p:txBody>
      </p:sp>
      <p:pic>
        <p:nvPicPr>
          <p:cNvPr id="20" name="Рисунок 19" descr="Изображение выглядит как человек, одежда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6A4F027-AA04-CE60-10B5-8C2A9E43D1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4398" y="5513536"/>
            <a:ext cx="865615" cy="12101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C64AF1F-9169-9700-37C6-BEC972A88107}"/>
              </a:ext>
            </a:extLst>
          </p:cNvPr>
          <p:cNvSpPr txBox="1"/>
          <p:nvPr/>
        </p:nvSpPr>
        <p:spPr>
          <a:xfrm>
            <a:off x="10281056" y="6118601"/>
            <a:ext cx="8467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/>
              <a:t>Б.П. Назаренко</a:t>
            </a:r>
          </a:p>
        </p:txBody>
      </p:sp>
      <p:sp>
        <p:nvSpPr>
          <p:cNvPr id="23" name="Параллелограмм 22">
            <a:extLst>
              <a:ext uri="{FF2B5EF4-FFF2-40B4-BE49-F238E27FC236}">
                <a16:creationId xmlns:a16="http://schemas.microsoft.com/office/drawing/2014/main" id="{DACDCE3C-73C9-04F1-75D2-BF89A1B63B37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13825F26-D5E3-3777-B1BA-03A4CD09C402}"/>
              </a:ext>
            </a:extLst>
          </p:cNvPr>
          <p:cNvSpPr txBox="1">
            <a:spLocks/>
          </p:cNvSpPr>
          <p:nvPr/>
        </p:nvSpPr>
        <p:spPr>
          <a:xfrm>
            <a:off x="285485" y="2170327"/>
            <a:ext cx="2259654" cy="4578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>
                <a:solidFill>
                  <a:schemeClr val="bg1"/>
                </a:solidFill>
                <a:latin typeface="+mn-lt"/>
                <a:cs typeface="ALS Sector Regular" pitchFamily="2" charset="0"/>
              </a:rPr>
              <a:t>ИСТОРИЯ</a:t>
            </a:r>
            <a:endParaRPr lang="ru-RU" sz="2400" dirty="0">
              <a:solidFill>
                <a:schemeClr val="bg1"/>
              </a:solidFill>
              <a:latin typeface="+mn-lt"/>
              <a:cs typeface="ALS Sector Regular" pitchFamily="2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EDFF802A-3BCE-A5F0-479F-A88DDD749402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12696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Научно-учебный комплекс «Фундаментальные науки»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5EFE6A-A7EE-A045-AAEF-2085BA0121C6}"/>
              </a:ext>
            </a:extLst>
          </p:cNvPr>
          <p:cNvSpPr txBox="1"/>
          <p:nvPr/>
        </p:nvSpPr>
        <p:spPr>
          <a:xfrm>
            <a:off x="285485" y="2868246"/>
            <a:ext cx="2138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…до …</a:t>
            </a:r>
          </a:p>
        </p:txBody>
      </p:sp>
      <p:pic>
        <p:nvPicPr>
          <p:cNvPr id="27" name="Рисунок 26" descr="Изображение выглядит как эмблема, символ, герб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2B33182-8A86-4451-45BF-22271689FD8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000" y="3904524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46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7F83B231-9B74-2224-6FA5-6A49BF20363F}"/>
              </a:ext>
            </a:extLst>
          </p:cNvPr>
          <p:cNvSpPr txBox="1">
            <a:spLocks/>
          </p:cNvSpPr>
          <p:nvPr/>
        </p:nvSpPr>
        <p:spPr>
          <a:xfrm>
            <a:off x="3169758" y="450324"/>
            <a:ext cx="6863242" cy="65262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1997</a:t>
            </a:r>
            <a:r>
              <a:rPr lang="ru-RU" sz="1400" b="0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г. - </a:t>
            </a:r>
            <a:r>
              <a:rPr lang="ru-RU" sz="1400" b="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разделение математических кафедр. На факультете ФН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четыре математические кафедры:</a:t>
            </a:r>
          </a:p>
          <a:p>
            <a:pPr marL="1200150" lvl="2" indent="-285750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«Высшая математика»</a:t>
            </a:r>
          </a:p>
          <a:p>
            <a:pPr marL="1200150" lvl="2" indent="-285750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«Прикладная математика»</a:t>
            </a:r>
          </a:p>
          <a:p>
            <a:pPr marL="1200150" lvl="2" indent="-285750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«Вычислительная математика и математическая физика»</a:t>
            </a:r>
          </a:p>
          <a:p>
            <a:pPr marL="1200150" lvl="2" indent="-285750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«Математическое моделирование»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1995-2001</a:t>
            </a:r>
            <a:r>
              <a:rPr lang="ru-RU" sz="1400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выпуск серии учебников (более 20 томов) «Математика в техническом университете». Авторский коллектив удостоен премии Правительства РФ за 2003 г. в области науки и техники.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2001</a:t>
            </a:r>
            <a:r>
              <a:rPr lang="ru-RU" sz="1400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г.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ачата подготовка бакалавров по направлению «Техническая физика».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2011</a:t>
            </a:r>
            <a:r>
              <a:rPr lang="ru-RU" sz="1400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г.  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П. Крищенко избран членом-корреспондентом РАН.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600" b="1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</a:t>
            </a:r>
            <a:r>
              <a:rPr lang="ru-RU" sz="1400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г.  -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А. Н. Морозов избран членом-корреспондентом РАН.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lang="ru-RU" sz="1400" b="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lang="ru-RU" sz="1400" b="0" dirty="0">
                <a:solidFill>
                  <a:srgbClr val="003ACC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настоящее время структура НУК ФН включает в себя два факультета: </a:t>
            </a:r>
          </a:p>
          <a:p>
            <a:pPr marL="1200150" lvl="2" indent="-285750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Фундаментальные науки (восемь кафедр)</a:t>
            </a:r>
          </a:p>
          <a:p>
            <a:pPr marL="1200150" lvl="2" indent="-285750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Лингвистика (пять кафедр)</a:t>
            </a:r>
          </a:p>
          <a:p>
            <a:pPr marL="134938" lvl="2" algn="just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</a:pPr>
            <a:r>
              <a:rPr lang="ru-RU" sz="1400" b="0" dirty="0">
                <a:solidFill>
                  <a:schemeClr val="bg2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Научно-исследовательскую часть (три научно-исследовательские лаборатории).</a:t>
            </a:r>
            <a:endParaRPr lang="ru-RU" sz="14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id="{C84CD090-AF25-BE49-9E59-B2E0D0A897D9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F1CF32-DA8E-B69E-67F1-221F0B2BA2B0}"/>
              </a:ext>
            </a:extLst>
          </p:cNvPr>
          <p:cNvSpPr txBox="1"/>
          <p:nvPr/>
        </p:nvSpPr>
        <p:spPr>
          <a:xfrm>
            <a:off x="11001822" y="2823914"/>
            <a:ext cx="856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ALS Sector Regular" panose="02000000000000000000" pitchFamily="2" charset="0"/>
              </a:rPr>
              <a:t>А. П. Крищенко</a:t>
            </a:r>
            <a:endParaRPr lang="ru-RU" sz="800" dirty="0"/>
          </a:p>
        </p:txBody>
      </p:sp>
      <p:pic>
        <p:nvPicPr>
          <p:cNvPr id="15" name="Рисунок 14" descr="Изображение выглядит как Человеческое лицо, человек, одежда, Лоб&#10;&#10;Автоматически созданное описание">
            <a:extLst>
              <a:ext uri="{FF2B5EF4-FFF2-40B4-BE49-F238E27FC236}">
                <a16:creationId xmlns:a16="http://schemas.microsoft.com/office/drawing/2014/main" id="{ED28E6E3-C284-2D34-A4E7-816F42BE49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51898" y="1516739"/>
            <a:ext cx="956174" cy="130717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ческое лицо, человек, одежда, Формальная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ED8E1BE9-FD84-9F37-AEAB-DA9C985D6C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134" y="3039358"/>
            <a:ext cx="942937" cy="1199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5039D6-4038-1962-EEE5-D1EB8BD77FAE}"/>
              </a:ext>
            </a:extLst>
          </p:cNvPr>
          <p:cNvSpPr txBox="1"/>
          <p:nvPr/>
        </p:nvSpPr>
        <p:spPr>
          <a:xfrm>
            <a:off x="11039492" y="4237407"/>
            <a:ext cx="7809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/>
              <a:t>А.Н. Морозов</a:t>
            </a:r>
          </a:p>
        </p:txBody>
      </p:sp>
      <p:pic>
        <p:nvPicPr>
          <p:cNvPr id="20" name="Рисунок 4">
            <a:extLst>
              <a:ext uri="{FF2B5EF4-FFF2-40B4-BE49-F238E27FC236}">
                <a16:creationId xmlns:a16="http://schemas.microsoft.com/office/drawing/2014/main" id="{512B52CD-0133-1E08-4713-0C40938706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1916" y="5219664"/>
            <a:ext cx="2062641" cy="12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 descr="Изображение выглядит как человек, одежда, в помещении, люди&#10;&#10;Автоматически созданное описание">
            <a:extLst>
              <a:ext uri="{FF2B5EF4-FFF2-40B4-BE49-F238E27FC236}">
                <a16:creationId xmlns:a16="http://schemas.microsoft.com/office/drawing/2014/main" id="{E6D63695-42EE-272B-C6F1-91EC509BFB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091" y="5216026"/>
            <a:ext cx="1811866" cy="127632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стена, цветочный горшок, домашнее растение, ваза&#10;&#10;Автоматически созданное описание">
            <a:extLst>
              <a:ext uri="{FF2B5EF4-FFF2-40B4-BE49-F238E27FC236}">
                <a16:creationId xmlns:a16="http://schemas.microsoft.com/office/drawing/2014/main" id="{EEAEA99A-E25E-C8D3-A38A-D69DD29B72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9551" y="5216025"/>
            <a:ext cx="1722673" cy="127633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небо, на открытом воздухе, облак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02399A21-8975-82F0-5F8F-15443C3B16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817" y="5216025"/>
            <a:ext cx="2655179" cy="1272011"/>
          </a:xfrm>
          <a:prstGeom prst="rect">
            <a:avLst/>
          </a:prstGeom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2DED54D-5067-9D04-31EA-5A4617C82430}"/>
              </a:ext>
            </a:extLst>
          </p:cNvPr>
          <p:cNvSpPr txBox="1">
            <a:spLocks/>
          </p:cNvSpPr>
          <p:nvPr/>
        </p:nvSpPr>
        <p:spPr>
          <a:xfrm>
            <a:off x="285485" y="2170327"/>
            <a:ext cx="2259654" cy="4578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ИСТОРИЯ</a:t>
            </a:r>
            <a:endParaRPr lang="ru-RU" sz="2400" dirty="0">
              <a:solidFill>
                <a:schemeClr val="bg1"/>
              </a:solidFill>
              <a:latin typeface="+mn-lt"/>
              <a:cs typeface="ALS Sector Regular" pitchFamily="2" charset="0"/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3A4ECBD0-53FD-FB16-7023-9BADB02B9EC1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12696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Научно-учебный комплекс «Фундаментальные науки»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9C067A-21DF-BDCE-66D2-F1030C493EBD}"/>
              </a:ext>
            </a:extLst>
          </p:cNvPr>
          <p:cNvSpPr txBox="1"/>
          <p:nvPr/>
        </p:nvSpPr>
        <p:spPr>
          <a:xfrm>
            <a:off x="285485" y="2868246"/>
            <a:ext cx="21388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…наших дней</a:t>
            </a:r>
          </a:p>
        </p:txBody>
      </p:sp>
    </p:spTree>
    <p:extLst>
      <p:ext uri="{BB962C8B-B14F-4D97-AF65-F5344CB8AC3E}">
        <p14:creationId xmlns:p14="http://schemas.microsoft.com/office/powerpoint/2010/main" val="58533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B9404858-BBA7-4D22-A3B3-AA496FD64CB8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5E0E9-3513-5531-CB1D-AB5ABE2ED5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Высшая математика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05A480-75EE-B9AE-324D-D21B448E47BE}"/>
              </a:ext>
            </a:extLst>
          </p:cNvPr>
          <p:cNvSpPr txBox="1"/>
          <p:nvPr/>
        </p:nvSpPr>
        <p:spPr>
          <a:xfrm>
            <a:off x="7172720" y="5393388"/>
            <a:ext cx="29366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Кафедру возглавляет</a:t>
            </a:r>
          </a:p>
          <a:p>
            <a:pPr marL="0" indent="0" algn="r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доктор технических наук, профессор </a:t>
            </a:r>
            <a:r>
              <a:rPr lang="ru-RU" sz="1600" dirty="0"/>
              <a:t> </a:t>
            </a:r>
          </a:p>
          <a:p>
            <a:pPr marL="0" indent="0" algn="r">
              <a:buNone/>
            </a:pPr>
            <a:r>
              <a:rPr lang="ru-RU" sz="1600" b="1" dirty="0" err="1">
                <a:solidFill>
                  <a:srgbClr val="003ACC"/>
                </a:solidFill>
              </a:rPr>
              <a:t>Сидняев</a:t>
            </a:r>
            <a:r>
              <a:rPr lang="ru-RU" sz="1600" b="1" dirty="0">
                <a:solidFill>
                  <a:srgbClr val="003ACC"/>
                </a:solidFill>
              </a:rPr>
              <a:t> Николай Иванович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0AEF5E-D028-06C2-F958-3B792EF38DC2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95054" y="4334181"/>
            <a:ext cx="1536493" cy="2030493"/>
          </a:xfrm>
          <a:prstGeom prst="rect">
            <a:avLst/>
          </a:prstGeom>
          <a:noFill/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1C4FE8-04A3-F71B-C883-556ED520DCB3}"/>
              </a:ext>
            </a:extLst>
          </p:cNvPr>
          <p:cNvSpPr txBox="1">
            <a:spLocks/>
          </p:cNvSpPr>
          <p:nvPr/>
        </p:nvSpPr>
        <p:spPr>
          <a:xfrm>
            <a:off x="288001" y="4556369"/>
            <a:ext cx="1372358" cy="1472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состав: </a:t>
            </a:r>
            <a:endParaRPr lang="en-US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из них:</a:t>
            </a: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профессоров</a:t>
            </a:r>
            <a:r>
              <a:rPr lang="en-US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 </a:t>
            </a:r>
            <a:endParaRPr lang="ru-RU" sz="14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доцентов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2BF02A8-4BC6-CA09-13E9-947400BC0A13}"/>
              </a:ext>
            </a:extLst>
          </p:cNvPr>
          <p:cNvSpPr txBox="1">
            <a:spLocks/>
          </p:cNvSpPr>
          <p:nvPr/>
        </p:nvSpPr>
        <p:spPr>
          <a:xfrm>
            <a:off x="1659996" y="4539736"/>
            <a:ext cx="577362" cy="3727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85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5658A8C-7717-7DCB-5F39-B9D90464D5D3}"/>
              </a:ext>
            </a:extLst>
          </p:cNvPr>
          <p:cNvSpPr txBox="1">
            <a:spLocks/>
          </p:cNvSpPr>
          <p:nvPr/>
        </p:nvSpPr>
        <p:spPr>
          <a:xfrm>
            <a:off x="3073376" y="450324"/>
            <a:ext cx="8534400" cy="3388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bg2">
                    <a:lumMod val="25000"/>
                  </a:schemeClr>
                </a:solidFill>
                <a:latin typeface="+mn-lt"/>
                <a:cs typeface="ALS Sector Regular" panose="02000000000000000000" pitchFamily="2" charset="0"/>
              </a:rPr>
              <a:t>Основные фундаментальные и прикладные научные направления кафедры ФН-1 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7F83B231-9B74-2224-6FA5-6A49BF20363F}"/>
              </a:ext>
            </a:extLst>
          </p:cNvPr>
          <p:cNvSpPr txBox="1">
            <a:spLocks/>
          </p:cNvSpPr>
          <p:nvPr/>
        </p:nvSpPr>
        <p:spPr>
          <a:xfrm>
            <a:off x="3073376" y="1117891"/>
            <a:ext cx="3886094" cy="5245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rgbClr val="003ACC"/>
                </a:solidFill>
              </a:rPr>
              <a:t>Тематика  прикладных научных направлений кафедры</a:t>
            </a:r>
          </a:p>
          <a:p>
            <a:pPr marL="285750" indent="-285750" algn="l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Разработка методических указаний по составлению прогноза изменения температурного режима вечномерзлых грунтов, оснований зданий и сооружений в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криолитозоне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Анализ устойчивости объектов морского и шельфового базирования к техногенным воздействиям и разработка предложений по обоснованию создания и применения систем защиты  объектов нефтегазового комплекса</a:t>
            </a:r>
          </a:p>
          <a:p>
            <a:pPr marL="285750" indent="-285750" algn="l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Разработка методов  оценки  надежности, риска  и безопасного срока эксплуатации многониточных магистральных  газопроводов, прокладываемого в сложных Северных природно-климатических  условиях и в зонах многолетнемерзлых пород.</a:t>
            </a:r>
          </a:p>
          <a:p>
            <a:pPr marL="285750" indent="-285750" algn="l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Разработка  моделей, методик оценок и контроля показателей надежности сложных восстанавливаемых блоков и составных частей радиолокационных станций (РЛС)</a:t>
            </a:r>
          </a:p>
          <a:p>
            <a:pPr algn="l"/>
            <a:endParaRPr lang="ru-RU" sz="1400" dirty="0"/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0C9706B1-CC28-DC74-740C-43C88370BCFF}"/>
              </a:ext>
            </a:extLst>
          </p:cNvPr>
          <p:cNvSpPr txBox="1">
            <a:spLocks/>
          </p:cNvSpPr>
          <p:nvPr/>
        </p:nvSpPr>
        <p:spPr>
          <a:xfrm>
            <a:off x="7774671" y="1117891"/>
            <a:ext cx="3886094" cy="3953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rgbClr val="003ACC"/>
                </a:solidFill>
              </a:rPr>
              <a:t>Тематика фундаментальных исследований кафедры</a:t>
            </a:r>
          </a:p>
          <a:p>
            <a:pPr marL="314325" indent="-279400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Дифференциальные уравнения</a:t>
            </a:r>
          </a:p>
          <a:p>
            <a:pPr marL="314325" indent="-279400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Теория вероятностей, математическая статистика, математическая теория надежности</a:t>
            </a:r>
          </a:p>
          <a:p>
            <a:pPr marL="314325" indent="-279400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Исследование операций</a:t>
            </a:r>
          </a:p>
          <a:p>
            <a:pPr marL="314325" indent="-279400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Функциональный анализ и алгебра</a:t>
            </a:r>
          </a:p>
          <a:p>
            <a:pPr marL="314325" indent="-279400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Механика сплошной среды</a:t>
            </a:r>
          </a:p>
          <a:p>
            <a:pPr marL="314325" indent="-279400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Теория атомарных и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R-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функций, вейвлеты, фракталы </a:t>
            </a:r>
          </a:p>
          <a:p>
            <a:pPr marL="314325" indent="-279400" algn="l">
              <a:lnSpc>
                <a:spcPct val="100000"/>
              </a:lnSpc>
              <a:spcBef>
                <a:spcPts val="400"/>
              </a:spcBef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Теория планирования эксперимента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60D88-A4B4-BF1C-8BB6-ED4B8D0BD31E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A65CDB87-41FF-3E67-ECFA-51FE5E344C3C}"/>
              </a:ext>
            </a:extLst>
          </p:cNvPr>
          <p:cNvSpPr txBox="1">
            <a:spLocks/>
          </p:cNvSpPr>
          <p:nvPr/>
        </p:nvSpPr>
        <p:spPr>
          <a:xfrm>
            <a:off x="1659996" y="52476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1</a:t>
            </a: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6</a:t>
            </a:r>
          </a:p>
        </p:txBody>
      </p:sp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0857B398-97A7-B861-024B-977217B72709}"/>
              </a:ext>
            </a:extLst>
          </p:cNvPr>
          <p:cNvSpPr txBox="1">
            <a:spLocks/>
          </p:cNvSpPr>
          <p:nvPr/>
        </p:nvSpPr>
        <p:spPr>
          <a:xfrm>
            <a:off x="1659996" y="5615911"/>
            <a:ext cx="577362" cy="383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100"/>
              </a:spcBef>
            </a:pPr>
            <a:r>
              <a:rPr lang="ru-RU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4</a:t>
            </a:r>
            <a:r>
              <a:rPr lang="en-US" sz="2000" dirty="0">
                <a:solidFill>
                  <a:schemeClr val="bg1"/>
                </a:solidFill>
                <a:ea typeface="Roboto Medium"/>
                <a:cs typeface="ALS Sector Regular" pitchFamily="2" charset="0"/>
                <a:sym typeface="Roboto Medium"/>
              </a:rPr>
              <a:t>1</a:t>
            </a:r>
            <a:endParaRPr lang="ru-RU" sz="2000" dirty="0">
              <a:solidFill>
                <a:schemeClr val="bg1"/>
              </a:solidFill>
              <a:ea typeface="Roboto Medium"/>
              <a:cs typeface="ALS Sector Regular" pitchFamily="2" charset="0"/>
              <a:sym typeface="Roboto Medium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97305809-536E-5070-4001-12AA61163BFE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</p:spTree>
    <p:extLst>
      <p:ext uri="{BB962C8B-B14F-4D97-AF65-F5344CB8AC3E}">
        <p14:creationId xmlns:p14="http://schemas.microsoft.com/office/powerpoint/2010/main" val="318601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501B005-BE6F-D044-5AB0-303C54A86341}"/>
              </a:ext>
            </a:extLst>
          </p:cNvPr>
          <p:cNvSpPr txBox="1">
            <a:spLocks/>
          </p:cNvSpPr>
          <p:nvPr/>
        </p:nvSpPr>
        <p:spPr>
          <a:xfrm>
            <a:off x="3074400" y="450000"/>
            <a:ext cx="3831498" cy="39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Кафедра ФН-1 сотрудничает с: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0952BF5-18DC-4A30-7A8D-F1EC93BA5CF2}"/>
              </a:ext>
            </a:extLst>
          </p:cNvPr>
          <p:cNvSpPr txBox="1">
            <a:spLocks/>
          </p:cNvSpPr>
          <p:nvPr/>
        </p:nvSpPr>
        <p:spPr>
          <a:xfrm>
            <a:off x="3378677" y="1295411"/>
            <a:ext cx="4951859" cy="88028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ведутся совместные исследования в области гидродинамики с институтами  Океанологии им. П.П. Ширшова  РАН,  ГЕОХИ РАН</a:t>
            </a:r>
          </a:p>
          <a:p>
            <a:pPr algn="just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10" name="Picture 2" descr="https://im0-tub-ru.yandex.net/i?id=a5564f194a9fd6e4209d907f23399927-l&amp;n=13">
            <a:extLst>
              <a:ext uri="{FF2B5EF4-FFF2-40B4-BE49-F238E27FC236}">
                <a16:creationId xmlns:a16="http://schemas.microsoft.com/office/drawing/2014/main" id="{165D4D92-B373-0FE5-5689-50D5F3DC3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51469" y="649377"/>
            <a:ext cx="3203381" cy="1662640"/>
          </a:xfrm>
          <a:prstGeom prst="rect">
            <a:avLst/>
          </a:prstGeom>
          <a:noFill/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40CA4E49-39B0-3A61-F185-882675C68F97}"/>
              </a:ext>
            </a:extLst>
          </p:cNvPr>
          <p:cNvSpPr txBox="1">
            <a:spLocks/>
          </p:cNvSpPr>
          <p:nvPr/>
        </p:nvSpPr>
        <p:spPr>
          <a:xfrm>
            <a:off x="3378677" y="2670356"/>
            <a:ext cx="5037109" cy="127295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«Научно-производственная корпорация «Космические системы мониторинга, информационно-управляющие и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электромеха-нические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 комплексы» имени А.Г.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Иосифьяна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» (ОАО «Корпорация «ВНИИЭМ»)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AAA63D-980F-75F1-F9AC-266B9DB93C7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1468" y="2432399"/>
            <a:ext cx="3203382" cy="152592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F66DB28-E454-500E-4191-460EB5038834}"/>
              </a:ext>
            </a:extLst>
          </p:cNvPr>
          <p:cNvSpPr txBox="1">
            <a:spLocks/>
          </p:cNvSpPr>
          <p:nvPr/>
        </p:nvSpPr>
        <p:spPr>
          <a:xfrm>
            <a:off x="3099114" y="2310854"/>
            <a:ext cx="5037109" cy="391524"/>
          </a:xfrm>
          <a:prstGeom prst="rect">
            <a:avLst/>
          </a:prstGeom>
        </p:spPr>
        <p:txBody>
          <a:bodyPr vert="horz" anchor="t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предприятиями космической отрасли</a:t>
            </a:r>
            <a:r>
              <a:rPr lang="en-US" sz="16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:</a:t>
            </a:r>
            <a:endParaRPr lang="ru-RU" sz="1600" dirty="0">
              <a:solidFill>
                <a:srgbClr val="003ACC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D65623E-748C-DE4C-7052-BBA56713D6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3667" l="3704" r="96667">
                        <a14:foregroundMark x1="30370" y1="10667" x2="30370" y2="10667"/>
                        <a14:foregroundMark x1="12963" y1="21000" x2="12963" y2="21000"/>
                        <a14:foregroundMark x1="52593" y1="7000" x2="52593" y2="7000"/>
                        <a14:foregroundMark x1="58889" y1="7333" x2="58889" y2="7333"/>
                        <a14:foregroundMark x1="48889" y1="2333" x2="48889" y2="2333"/>
                        <a14:foregroundMark x1="8148" y1="21333" x2="8148" y2="21333"/>
                        <a14:foregroundMark x1="3704" y1="22000" x2="3704" y2="22000"/>
                        <a14:foregroundMark x1="7407" y1="28000" x2="7407" y2="28000"/>
                        <a14:foregroundMark x1="23704" y1="59000" x2="23704" y2="59000"/>
                        <a14:foregroundMark x1="16667" y1="67000" x2="16667" y2="67000"/>
                        <a14:foregroundMark x1="30741" y1="68667" x2="30741" y2="68667"/>
                        <a14:foregroundMark x1="44074" y1="66667" x2="44074" y2="66667"/>
                        <a14:foregroundMark x1="58148" y1="66667" x2="58148" y2="66667"/>
                        <a14:foregroundMark x1="72222" y1="66333" x2="72222" y2="66333"/>
                        <a14:foregroundMark x1="79630" y1="67333" x2="79630" y2="67333"/>
                        <a14:foregroundMark x1="94074" y1="72667" x2="94074" y2="72667"/>
                        <a14:foregroundMark x1="97407" y1="78000" x2="97407" y2="78000"/>
                        <a14:foregroundMark x1="96667" y1="62333" x2="96667" y2="62333"/>
                        <a14:foregroundMark x1="85556" y1="21667" x2="85556" y2="21667"/>
                        <a14:foregroundMark x1="88889" y1="17000" x2="88889" y2="17000"/>
                        <a14:foregroundMark x1="89630" y1="16667" x2="89630" y2="16667"/>
                        <a14:foregroundMark x1="65556" y1="93333" x2="65556" y2="93333"/>
                        <a14:foregroundMark x1="34444" y1="93667" x2="34444" y2="93667"/>
                        <a14:foregroundMark x1="66296" y1="43667" x2="66296" y2="43667"/>
                        <a14:foregroundMark x1="69259" y1="52333" x2="69259" y2="52333"/>
                        <a14:foregroundMark x1="57037" y1="93333" x2="5703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585" y="2397411"/>
            <a:ext cx="702372" cy="7804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0C5F72-F708-080F-4427-FE81A7B55C15}"/>
              </a:ext>
            </a:extLst>
          </p:cNvPr>
          <p:cNvSpPr txBox="1"/>
          <p:nvPr/>
        </p:nvSpPr>
        <p:spPr>
          <a:xfrm>
            <a:off x="3099114" y="885227"/>
            <a:ext cx="3352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ведущими институтами РАН</a:t>
            </a:r>
            <a:r>
              <a:rPr lang="en-US" sz="16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:</a:t>
            </a:r>
            <a:endParaRPr lang="ru-RU" sz="1600" dirty="0">
              <a:solidFill>
                <a:srgbClr val="003ACC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93D613-79FA-9A22-DB1D-AE88068B1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826" y="628575"/>
            <a:ext cx="1256235" cy="7657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DDEE59-EB2E-15E9-50C5-8FD1F6140AE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0753" y="4135108"/>
            <a:ext cx="3203382" cy="1732577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B04C465C-88B3-814E-5D60-6C74F99ADEB9}"/>
              </a:ext>
            </a:extLst>
          </p:cNvPr>
          <p:cNvSpPr txBox="1">
            <a:spLocks/>
          </p:cNvSpPr>
          <p:nvPr/>
        </p:nvSpPr>
        <p:spPr>
          <a:xfrm>
            <a:off x="3099114" y="4038929"/>
            <a:ext cx="5037109" cy="391524"/>
          </a:xfrm>
          <a:prstGeom prst="rect">
            <a:avLst/>
          </a:prstGeom>
        </p:spPr>
        <p:txBody>
          <a:bodyPr vert="horz" anchor="t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предприятиями авиационной отрасли</a:t>
            </a:r>
            <a:r>
              <a:rPr lang="en-US" sz="16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:</a:t>
            </a:r>
            <a:endParaRPr lang="ru-RU" sz="1600" dirty="0">
              <a:solidFill>
                <a:srgbClr val="003ACC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52FD0AE6-8213-FF37-9983-111AFEC1C11D}"/>
              </a:ext>
            </a:extLst>
          </p:cNvPr>
          <p:cNvSpPr txBox="1">
            <a:spLocks/>
          </p:cNvSpPr>
          <p:nvPr/>
        </p:nvSpPr>
        <p:spPr>
          <a:xfrm>
            <a:off x="3378676" y="4374220"/>
            <a:ext cx="4670595" cy="127295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«Центральный аэрогидродинамический институт им. Н.Е. Жуковского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5B8A7A01-D3C0-28C2-960C-99AFEA981735}"/>
              </a:ext>
            </a:extLst>
          </p:cNvPr>
          <p:cNvSpPr txBox="1">
            <a:spLocks/>
          </p:cNvSpPr>
          <p:nvPr/>
        </p:nvSpPr>
        <p:spPr>
          <a:xfrm>
            <a:off x="3114782" y="5101747"/>
            <a:ext cx="5021441" cy="391524"/>
          </a:xfrm>
          <a:prstGeom prst="rect">
            <a:avLst/>
          </a:prstGeom>
        </p:spPr>
        <p:txBody>
          <a:bodyPr vert="horz" anchor="t" anchorCtr="0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Clr>
                <a:srgbClr val="003ACC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3ACC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МИАН: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1BCC4315-C908-DA77-391C-C3A78602A31B}"/>
              </a:ext>
            </a:extLst>
          </p:cNvPr>
          <p:cNvSpPr txBox="1">
            <a:spLocks/>
          </p:cNvSpPr>
          <p:nvPr/>
        </p:nvSpPr>
        <p:spPr>
          <a:xfrm>
            <a:off x="3394344" y="5437038"/>
            <a:ext cx="4741879" cy="94173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LS Sector Regular" panose="02000000000000000000" pitchFamily="2" charset="0"/>
                <a:ea typeface="Times New Roman" panose="02020603050405020304" pitchFamily="18" charset="0"/>
                <a:cs typeface="ALS Sector Regular" panose="02000000000000000000" pitchFamily="2" charset="0"/>
              </a:rPr>
              <a:t>В МИАН проводятся фундаментальные, поисковые и прикладные научные исследования в области математики, механики, статистической физики и информатики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61371FD-9873-26C0-701C-C70DEFD8548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18" b="20370"/>
          <a:stretch>
            <a:fillRect/>
          </a:stretch>
        </p:blipFill>
        <p:spPr>
          <a:xfrm>
            <a:off x="7547826" y="5968447"/>
            <a:ext cx="1361767" cy="46802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Шриф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9836D1C6-5793-A5CB-BEC9-72AD1D3CD3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913" y="4176636"/>
            <a:ext cx="1690079" cy="452984"/>
          </a:xfrm>
          <a:prstGeom prst="rect">
            <a:avLst/>
          </a:prstGeom>
        </p:spPr>
      </p:pic>
      <p:sp>
        <p:nvSpPr>
          <p:cNvPr id="26" name="Параллелограмм 25">
            <a:extLst>
              <a:ext uri="{FF2B5EF4-FFF2-40B4-BE49-F238E27FC236}">
                <a16:creationId xmlns:a16="http://schemas.microsoft.com/office/drawing/2014/main" id="{0610775A-59A1-3000-13F4-A97FDBD6D73D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D83383EB-7647-73E6-A04F-E1563B6EB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Высшая математика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BA8730B1-848B-D960-AFB0-DD43AEAAAF43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DE897D65-ADB8-1DD7-B439-92359D75E5E2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17244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научное сотрудничество,  совместные исследования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D148D5C9-DD25-3B04-B45C-BCC305357527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</p:spTree>
    <p:extLst>
      <p:ext uri="{BB962C8B-B14F-4D97-AF65-F5344CB8AC3E}">
        <p14:creationId xmlns:p14="http://schemas.microsoft.com/office/powerpoint/2010/main" val="2439723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0D6B226-5CF2-C6D3-2EA7-19321638F3AE}"/>
              </a:ext>
            </a:extLst>
          </p:cNvPr>
          <p:cNvSpPr txBox="1"/>
          <p:nvPr/>
        </p:nvSpPr>
        <p:spPr>
          <a:xfrm>
            <a:off x="6469380" y="-1257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F05CE5-812C-188D-B35F-F48DDAE29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027" y="1225352"/>
            <a:ext cx="4410798" cy="141537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34D68BE-0E1C-50A6-4097-E3028851265D}"/>
              </a:ext>
            </a:extLst>
          </p:cNvPr>
          <p:cNvSpPr/>
          <p:nvPr/>
        </p:nvSpPr>
        <p:spPr>
          <a:xfrm>
            <a:off x="3123749" y="454144"/>
            <a:ext cx="44107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ACC"/>
                </a:solidFill>
              </a:rPr>
              <a:t>- НИР: Определение аэродинамических характеристик космического аппарата в разреженной среде с помощью функции распределения Максвелла</a:t>
            </a:r>
          </a:p>
        </p:txBody>
      </p:sp>
      <p:pic>
        <p:nvPicPr>
          <p:cNvPr id="18" name="Picture 3" descr="3-D вид для презент">
            <a:extLst>
              <a:ext uri="{FF2B5EF4-FFF2-40B4-BE49-F238E27FC236}">
                <a16:creationId xmlns:a16="http://schemas.microsoft.com/office/drawing/2014/main" id="{35FFA521-53C6-0A6B-B4C6-C037E085F7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0142" y="1192808"/>
            <a:ext cx="4132227" cy="144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000CE31-6772-8AF6-3E1B-FB18430FF2BA}"/>
              </a:ext>
            </a:extLst>
          </p:cNvPr>
          <p:cNvSpPr/>
          <p:nvPr/>
        </p:nvSpPr>
        <p:spPr>
          <a:xfrm>
            <a:off x="7723890" y="454144"/>
            <a:ext cx="43582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ACC"/>
                </a:solidFill>
              </a:rPr>
              <a:t>- НИР: Разработка основ управления нестационарным температурным режимом в </a:t>
            </a:r>
            <a:r>
              <a:rPr lang="ru-RU" sz="1400" b="1" dirty="0" err="1">
                <a:solidFill>
                  <a:srgbClr val="003ACC"/>
                </a:solidFill>
              </a:rPr>
              <a:t>криолитозоне</a:t>
            </a:r>
            <a:endParaRPr lang="ru-RU" sz="1400" b="1" dirty="0">
              <a:solidFill>
                <a:srgbClr val="003ACC"/>
              </a:solidFill>
            </a:endParaRPr>
          </a:p>
        </p:txBody>
      </p:sp>
      <p:pic>
        <p:nvPicPr>
          <p:cNvPr id="27" name="Picture 5" descr="Германия и Италия ">
            <a:extLst>
              <a:ext uri="{FF2B5EF4-FFF2-40B4-BE49-F238E27FC236}">
                <a16:creationId xmlns:a16="http://schemas.microsoft.com/office/drawing/2014/main" id="{4C428678-BA02-FEA4-E11C-1D6D2B9C4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3"/>
          <a:stretch/>
        </p:blipFill>
        <p:spPr bwMode="auto">
          <a:xfrm>
            <a:off x="3170539" y="3532230"/>
            <a:ext cx="4213326" cy="183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4E0A0B2-DE83-9CDF-101C-6AAADFD9A725}"/>
              </a:ext>
            </a:extLst>
          </p:cNvPr>
          <p:cNvSpPr/>
          <p:nvPr/>
        </p:nvSpPr>
        <p:spPr>
          <a:xfrm>
            <a:off x="3147380" y="2986390"/>
            <a:ext cx="4244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ACC"/>
                </a:solidFill>
              </a:rPr>
              <a:t>- НИР: Анализ комфортности регионов мира для метеозависимых людей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7998672-2DDE-D1C1-EB14-4E5467487FDF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890" y="3647698"/>
            <a:ext cx="4358278" cy="172440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54F8444-652C-8166-5B50-F826E7932FF3}"/>
              </a:ext>
            </a:extLst>
          </p:cNvPr>
          <p:cNvSpPr/>
          <p:nvPr/>
        </p:nvSpPr>
        <p:spPr>
          <a:xfrm>
            <a:off x="7790142" y="2983713"/>
            <a:ext cx="38174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ACC"/>
                </a:solidFill>
              </a:rPr>
              <a:t>- НИР: Метеорная эрозия и локальные разрушения поверхности космического аппарата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15077036-5AD2-9C1C-2928-AB048CA94CF2}"/>
              </a:ext>
            </a:extLst>
          </p:cNvPr>
          <p:cNvSpPr/>
          <p:nvPr/>
        </p:nvSpPr>
        <p:spPr>
          <a:xfrm>
            <a:off x="7283599" y="6751110"/>
            <a:ext cx="38174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НИР: Узлы и полином Джонса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C7CCBCC-7E8D-5643-699D-69F959C353DA}"/>
              </a:ext>
            </a:extLst>
          </p:cNvPr>
          <p:cNvSpPr/>
          <p:nvPr/>
        </p:nvSpPr>
        <p:spPr>
          <a:xfrm>
            <a:off x="3123749" y="5494148"/>
            <a:ext cx="3817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3ACC"/>
                </a:solidFill>
              </a:rPr>
              <a:t>НИР: Узлы и полином Джонса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90284F1-A16C-2256-D7F6-07E931279635}"/>
              </a:ext>
            </a:extLst>
          </p:cNvPr>
          <p:cNvGrpSpPr/>
          <p:nvPr/>
        </p:nvGrpSpPr>
        <p:grpSpPr>
          <a:xfrm>
            <a:off x="3147206" y="5824576"/>
            <a:ext cx="1899874" cy="733328"/>
            <a:chOff x="-3555687" y="5036078"/>
            <a:chExt cx="2321377" cy="896024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67CB46F-22A0-F4F5-96F4-28D2F2878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54339" y="5036078"/>
              <a:ext cx="1120029" cy="896024"/>
            </a:xfrm>
            <a:prstGeom prst="rect">
              <a:avLst/>
            </a:prstGeom>
          </p:spPr>
        </p:pic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B72A7D3A-810A-FC24-8EF2-DE2AF3963F60}"/>
                </a:ext>
              </a:extLst>
            </p:cNvPr>
            <p:cNvSpPr/>
            <p:nvPr/>
          </p:nvSpPr>
          <p:spPr>
            <a:xfrm>
              <a:off x="-3555687" y="5189749"/>
              <a:ext cx="1101150" cy="413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i="1" dirty="0">
                  <a:latin typeface="Verdana" pitchFamily="34" charset="0"/>
                </a:rPr>
                <a:t>Зацепление</a:t>
              </a:r>
            </a:p>
            <a:p>
              <a:r>
                <a:rPr lang="ru-RU" sz="800" b="1" i="1" dirty="0">
                  <a:latin typeface="Verdana" pitchFamily="34" charset="0"/>
                </a:rPr>
                <a:t>Уайтхеда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E2040750-CDEE-0EAD-0D45-686501D1ECB4}"/>
              </a:ext>
            </a:extLst>
          </p:cNvPr>
          <p:cNvGrpSpPr/>
          <p:nvPr/>
        </p:nvGrpSpPr>
        <p:grpSpPr>
          <a:xfrm>
            <a:off x="5408532" y="5824576"/>
            <a:ext cx="1713348" cy="778176"/>
            <a:chOff x="915095" y="5024436"/>
            <a:chExt cx="2093469" cy="950821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0F3CCFDF-059F-6092-9F97-D63CC25A7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9019" y="5024436"/>
              <a:ext cx="959545" cy="950821"/>
            </a:xfrm>
            <a:prstGeom prst="rect">
              <a:avLst/>
            </a:prstGeom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8CB63C9D-7EC0-695E-6792-F7B187E4CDB5}"/>
                </a:ext>
              </a:extLst>
            </p:cNvPr>
            <p:cNvSpPr/>
            <p:nvPr/>
          </p:nvSpPr>
          <p:spPr>
            <a:xfrm>
              <a:off x="915095" y="5172890"/>
              <a:ext cx="944459" cy="413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i="1" dirty="0">
                  <a:latin typeface="Verdana" pitchFamily="34" charset="0"/>
                </a:rPr>
                <a:t>Кольцо</a:t>
              </a:r>
            </a:p>
            <a:p>
              <a:r>
                <a:rPr lang="ru-RU" sz="800" b="1" i="1" dirty="0" err="1">
                  <a:latin typeface="Verdana" pitchFamily="34" charset="0"/>
                </a:rPr>
                <a:t>Борромео</a:t>
              </a:r>
              <a:endParaRPr lang="ru-RU" sz="800" b="1" i="1" dirty="0">
                <a:latin typeface="Verdana" pitchFamily="34" charset="0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8219B45-CCD8-8237-ED98-F84D3EB89531}"/>
              </a:ext>
            </a:extLst>
          </p:cNvPr>
          <p:cNvGrpSpPr/>
          <p:nvPr/>
        </p:nvGrpSpPr>
        <p:grpSpPr>
          <a:xfrm>
            <a:off x="7457176" y="5778657"/>
            <a:ext cx="1696822" cy="824095"/>
            <a:chOff x="3226899" y="4933408"/>
            <a:chExt cx="2073276" cy="1006926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9A7BE92-893E-7AF6-F0E3-E05D28FC6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4080" y="4933408"/>
              <a:ext cx="886095" cy="1006926"/>
            </a:xfrm>
            <a:prstGeom prst="rect">
              <a:avLst/>
            </a:prstGeom>
          </p:spPr>
        </p:pic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3CB55DF8-8AE5-9F1E-FB4E-C92E27AA78BF}"/>
                </a:ext>
              </a:extLst>
            </p:cNvPr>
            <p:cNvSpPr/>
            <p:nvPr/>
          </p:nvSpPr>
          <p:spPr>
            <a:xfrm>
              <a:off x="3226899" y="5137972"/>
              <a:ext cx="1009093" cy="413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800" b="1" i="1" dirty="0">
                  <a:latin typeface="Verdana" pitchFamily="34" charset="0"/>
                </a:rPr>
                <a:t>Узел</a:t>
              </a:r>
            </a:p>
            <a:p>
              <a:r>
                <a:rPr lang="ru-RU" sz="800" b="1" i="1" dirty="0">
                  <a:latin typeface="Verdana" pitchFamily="34" charset="0"/>
                </a:rPr>
                <a:t>Восьмерка</a:t>
              </a:r>
            </a:p>
          </p:txBody>
        </p:sp>
      </p:grp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9827A72-C28B-C5A0-8B45-36178841D549}"/>
              </a:ext>
            </a:extLst>
          </p:cNvPr>
          <p:cNvCxnSpPr>
            <a:cxnSpLocks/>
          </p:cNvCxnSpPr>
          <p:nvPr/>
        </p:nvCxnSpPr>
        <p:spPr>
          <a:xfrm>
            <a:off x="3206862" y="2887133"/>
            <a:ext cx="4257286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A3535926-86E9-344A-16B9-3081B8BC1C99}"/>
              </a:ext>
            </a:extLst>
          </p:cNvPr>
          <p:cNvCxnSpPr>
            <a:cxnSpLocks/>
          </p:cNvCxnSpPr>
          <p:nvPr/>
        </p:nvCxnSpPr>
        <p:spPr>
          <a:xfrm>
            <a:off x="7723890" y="2887133"/>
            <a:ext cx="4201025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A65B41AE-3D31-E7C5-CD12-7FE2F2D977DA}"/>
              </a:ext>
            </a:extLst>
          </p:cNvPr>
          <p:cNvCxnSpPr>
            <a:cxnSpLocks/>
          </p:cNvCxnSpPr>
          <p:nvPr/>
        </p:nvCxnSpPr>
        <p:spPr>
          <a:xfrm>
            <a:off x="7610747" y="815009"/>
            <a:ext cx="0" cy="1987457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5C63B56B-F11A-FA9C-31A0-6AEE7B6B05BA}"/>
              </a:ext>
            </a:extLst>
          </p:cNvPr>
          <p:cNvCxnSpPr>
            <a:cxnSpLocks/>
          </p:cNvCxnSpPr>
          <p:nvPr/>
        </p:nvCxnSpPr>
        <p:spPr>
          <a:xfrm>
            <a:off x="7609960" y="2971190"/>
            <a:ext cx="0" cy="2400911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5AC5EE10-8AA7-DD24-A50C-A26DAB408E63}"/>
              </a:ext>
            </a:extLst>
          </p:cNvPr>
          <p:cNvCxnSpPr>
            <a:cxnSpLocks/>
          </p:cNvCxnSpPr>
          <p:nvPr/>
        </p:nvCxnSpPr>
        <p:spPr>
          <a:xfrm>
            <a:off x="3206862" y="5501896"/>
            <a:ext cx="4257286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0FD967EF-949D-814F-F608-D8CF0237F7D2}"/>
              </a:ext>
            </a:extLst>
          </p:cNvPr>
          <p:cNvCxnSpPr>
            <a:cxnSpLocks/>
          </p:cNvCxnSpPr>
          <p:nvPr/>
        </p:nvCxnSpPr>
        <p:spPr>
          <a:xfrm>
            <a:off x="7723890" y="5502615"/>
            <a:ext cx="413791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араллелограмм 35">
            <a:extLst>
              <a:ext uri="{FF2B5EF4-FFF2-40B4-BE49-F238E27FC236}">
                <a16:creationId xmlns:a16="http://schemas.microsoft.com/office/drawing/2014/main" id="{9C824216-4BC3-F605-77FE-C75291B22234}"/>
              </a:ext>
            </a:extLst>
          </p:cNvPr>
          <p:cNvSpPr/>
          <p:nvPr/>
        </p:nvSpPr>
        <p:spPr>
          <a:xfrm>
            <a:off x="-6016" y="-6016"/>
            <a:ext cx="2611315" cy="6864016"/>
          </a:xfrm>
          <a:prstGeom prst="parallelogram">
            <a:avLst>
              <a:gd name="adj" fmla="val 0"/>
            </a:avLst>
          </a:prstGeom>
          <a:solidFill>
            <a:srgbClr val="003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B307C13C-9589-62AE-7856-4E408F94B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00" y="1973461"/>
            <a:ext cx="2259654" cy="1472812"/>
          </a:xfrm>
        </p:spPr>
        <p:txBody>
          <a:bodyPr anchor="t" anchorCtr="0">
            <a:no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Высшая математика</a:t>
            </a: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b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+mn-lt"/>
                <a:cs typeface="ALS Sector Regular" pitchFamily="2" charset="0"/>
              </a:rPr>
              <a:t>ФН-1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D88B1728-B669-5889-E698-5A4CA6BCFD7F}"/>
              </a:ext>
            </a:extLst>
          </p:cNvPr>
          <p:cNvSpPr txBox="1">
            <a:spLocks/>
          </p:cNvSpPr>
          <p:nvPr/>
        </p:nvSpPr>
        <p:spPr>
          <a:xfrm>
            <a:off x="288000" y="450324"/>
            <a:ext cx="2138876" cy="7751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НУК «Фундаментальные науки»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DE897D65-ADB8-1DD7-B439-92359D75E5E2}"/>
              </a:ext>
            </a:extLst>
          </p:cNvPr>
          <p:cNvSpPr txBox="1">
            <a:spLocks/>
          </p:cNvSpPr>
          <p:nvPr/>
        </p:nvSpPr>
        <p:spPr>
          <a:xfrm>
            <a:off x="288000" y="3654000"/>
            <a:ext cx="1872793" cy="17244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ru-RU" sz="1400" dirty="0">
                <a:solidFill>
                  <a:schemeClr val="bg1"/>
                </a:solidFill>
                <a:latin typeface="ALS Sector Regular" pitchFamily="2" charset="0"/>
                <a:ea typeface="Roboto Medium"/>
                <a:cs typeface="ALS Sector Regular" pitchFamily="2" charset="0"/>
                <a:sym typeface="Roboto Medium"/>
              </a:rPr>
              <a:t>направления НИР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E3DFDEE2-5258-6546-ECD6-6CC07E649334}"/>
              </a:ext>
            </a:extLst>
          </p:cNvPr>
          <p:cNvSpPr txBox="1">
            <a:spLocks/>
          </p:cNvSpPr>
          <p:nvPr/>
        </p:nvSpPr>
        <p:spPr>
          <a:xfrm>
            <a:off x="288000" y="1231311"/>
            <a:ext cx="2259654" cy="596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>
                <a:solidFill>
                  <a:schemeClr val="bg1">
                    <a:alpha val="70000"/>
                  </a:schemeClr>
                </a:solidFill>
                <a:latin typeface="+mn-lt"/>
                <a:cs typeface="ALS Sector Regular" pitchFamily="2" charset="0"/>
              </a:rPr>
              <a:t>Кафедра</a:t>
            </a:r>
          </a:p>
        </p:txBody>
      </p:sp>
    </p:spTree>
    <p:extLst>
      <p:ext uri="{BB962C8B-B14F-4D97-AF65-F5344CB8AC3E}">
        <p14:creationId xmlns:p14="http://schemas.microsoft.com/office/powerpoint/2010/main" val="4294329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3ACC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50240</TotalTime>
  <Words>5026</Words>
  <Application>Microsoft Macintosh PowerPoint</Application>
  <PresentationFormat>Широкоэкранный</PresentationFormat>
  <Paragraphs>775</Paragraphs>
  <Slides>46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6" baseType="lpstr">
      <vt:lpstr>ALS Sector Regular</vt:lpstr>
      <vt:lpstr>Arial</vt:lpstr>
      <vt:lpstr>Calibri</vt:lpstr>
      <vt:lpstr>Calibri Light</vt:lpstr>
      <vt:lpstr>Courier New</vt:lpstr>
      <vt:lpstr>Verdana</vt:lpstr>
      <vt:lpstr>Wingdings</vt:lpstr>
      <vt:lpstr>Wingdings 2</vt:lpstr>
      <vt:lpstr>Wingdings 3</vt:lpstr>
      <vt:lpstr>Тема Office</vt:lpstr>
      <vt:lpstr>Презентация PowerPoint</vt:lpstr>
      <vt:lpstr>Презентация PowerPoint</vt:lpstr>
      <vt:lpstr>ИСТОРИЯ</vt:lpstr>
      <vt:lpstr>Презентация PowerPoint</vt:lpstr>
      <vt:lpstr>Презентация PowerPoint</vt:lpstr>
      <vt:lpstr>Презентация PowerPoint</vt:lpstr>
      <vt:lpstr>Высшая математика  ФН-1</vt:lpstr>
      <vt:lpstr>Высшая математика  ФН-1</vt:lpstr>
      <vt:lpstr>Высшая математика  ФН-1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Физика  ФН-4</vt:lpstr>
      <vt:lpstr>Физика  ФН-4</vt:lpstr>
      <vt:lpstr>Физика  ФН-4</vt:lpstr>
      <vt:lpstr>Химия  ФН-5</vt:lpstr>
      <vt:lpstr>Химия  ФН-5</vt:lpstr>
      <vt:lpstr>Химия  ФН-5</vt:lpstr>
      <vt:lpstr>Химия  ФН-5</vt:lpstr>
      <vt:lpstr>Электротехника и промышленная электроника  ФН-7</vt:lpstr>
      <vt:lpstr>Электротехника и промышленная электроника  ФН-7</vt:lpstr>
      <vt:lpstr>Электротехника и промышленная электроника  ФН-7</vt:lpstr>
      <vt:lpstr>Электротехника и промышленная электроника  ФН-7</vt:lpstr>
      <vt:lpstr>Вычислительная математика и математическая физика  ФН-11</vt:lpstr>
      <vt:lpstr>Вычислительная математика и математическая физика  ФН-11</vt:lpstr>
      <vt:lpstr>Вычислительная математика и математическая физика  ФН-11</vt:lpstr>
      <vt:lpstr>Вычислительная математика и математическая физика  ФН-11</vt:lpstr>
      <vt:lpstr>Вычислительная математика и математическая физика  ФН-11</vt:lpstr>
      <vt:lpstr>Вычислительная математика и математическая физика  ФН-11</vt:lpstr>
      <vt:lpstr>Математическое моделирование  ФН-12</vt:lpstr>
      <vt:lpstr>Презентация PowerPoint</vt:lpstr>
      <vt:lpstr>История</vt:lpstr>
      <vt:lpstr>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МГТУ им. Н.Э. Баумана</dc:title>
  <dc:subject/>
  <dc:creator>Katya Selivanova</dc:creator>
  <cp:keywords/>
  <dc:description/>
  <cp:lastModifiedBy>62</cp:lastModifiedBy>
  <cp:revision>273</cp:revision>
  <dcterms:created xsi:type="dcterms:W3CDTF">2022-04-18T20:35:07Z</dcterms:created>
  <dcterms:modified xsi:type="dcterms:W3CDTF">2024-12-05T13:33:42Z</dcterms:modified>
  <cp:category/>
</cp:coreProperties>
</file>